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60" r:id="rId9"/>
    <p:sldId id="259" r:id="rId10"/>
    <p:sldId id="261" r:id="rId11"/>
    <p:sldId id="262" r:id="rId12"/>
    <p:sldId id="263" r:id="rId13"/>
    <p:sldId id="264" r:id="rId14"/>
    <p:sldId id="265" r:id="rId15"/>
    <p:sldId id="270" r:id="rId16"/>
    <p:sldId id="271" r:id="rId17"/>
    <p:sldId id="273" r:id="rId18"/>
    <p:sldId id="274" r:id="rId19"/>
    <p:sldId id="272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Monotype Corsiva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Monotype Corsiva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Monotype Corsiva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Monotype Corsiva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Monotype Corsiva" pitchFamily="66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Monotype Corsiva" pitchFamily="66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Monotype Corsiva" pitchFamily="66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Monotype Corsiva" pitchFamily="66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Monotype Corsiva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66FFFF"/>
    <a:srgbClr val="008000"/>
    <a:srgbClr val="009900"/>
    <a:srgbClr val="FF6600"/>
    <a:srgbClr val="FF3300"/>
    <a:srgbClr val="FFFF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851" autoAdjust="0"/>
    <p:restoredTop sz="94595" autoAdjust="0"/>
  </p:normalViewPr>
  <p:slideViewPr>
    <p:cSldViewPr>
      <p:cViewPr varScale="1">
        <p:scale>
          <a:sx n="96" d="100"/>
          <a:sy n="96" d="100"/>
        </p:scale>
        <p:origin x="-102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1CD4C-F190-4256-8FE1-764FCF2F1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58F9F-C1EF-42D3-B687-EC4BE9577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14DCF-B027-4D9B-980C-D745E0D3E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FD5A7-0651-4BCD-A0FA-08B049381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FC8E1-AF20-4C35-9740-AFEC3C422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E78DB-4989-4EDB-BE03-314F9CAEC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96E38-4DA4-4EBD-BE67-0339AFF66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AFA0F-D5A0-451F-A443-1A7E0759A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EF903-5C5C-43C9-B777-D32BBFFAF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DDE82-D86E-400E-8528-67B2F3D8B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26BCD-12B9-4439-9EF8-D39284D63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8E76D-E967-4A19-AD41-B6A712625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CAD55-6B4E-4590-86AC-BCCDC0CF6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 smtClean="0">
                <a:latin typeface="+mn-lt"/>
              </a:defRPr>
            </a:lvl1pPr>
          </a:lstStyle>
          <a:p>
            <a:pPr>
              <a:defRPr/>
            </a:pPr>
            <a:fld id="{02B04D08-C10D-46BB-952C-08D09BA21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fdc.narod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fdc.narod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-9525"/>
            <a:ext cx="6742113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304800" y="1075764"/>
            <a:ext cx="8305800" cy="394447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>
              <a:defRPr/>
            </a:pPr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45791" dir="18221404" algn="ctr" rotWithShape="0">
                    <a:srgbClr val="430AE4">
                      <a:alpha val="50000"/>
                    </a:srgbClr>
                  </a:outerShdw>
                </a:effectLst>
                <a:latin typeface="Arial"/>
                <a:cs typeface="Arial"/>
              </a:rPr>
              <a:t>Виды физической культуры</a:t>
            </a:r>
          </a:p>
        </p:txBody>
      </p:sp>
      <p:sp>
        <p:nvSpPr>
          <p:cNvPr id="2052" name="Text Box 11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286500" y="6007100"/>
            <a:ext cx="17986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u="none">
                <a:solidFill>
                  <a:srgbClr val="0000FF"/>
                </a:solidFill>
                <a:latin typeface="Batang" pitchFamily="18" charset="-127"/>
              </a:rPr>
              <a:t>www.cdfdc.narod.ru</a:t>
            </a:r>
            <a:endParaRPr lang="ru-RU" sz="1000" u="none">
              <a:solidFill>
                <a:srgbClr val="0000FF"/>
              </a:solidFill>
              <a:latin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50000">
              <a:srgbClr val="FFCCFF"/>
            </a:gs>
            <a:gs pos="100000">
              <a:srgbClr val="66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художественная гимнастика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75" y="228600"/>
            <a:ext cx="210978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художественная гимнастика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343400"/>
            <a:ext cx="19526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художественная гимнастика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28600"/>
            <a:ext cx="2038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художественная гимнастика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9738" y="4343400"/>
            <a:ext cx="1938337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 descr="художественная гимнастика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4343400"/>
            <a:ext cx="19272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WordArt 10"/>
          <p:cNvSpPr>
            <a:spLocks noChangeArrowheads="1" noChangeShapeType="1" noTextEdit="1"/>
          </p:cNvSpPr>
          <p:nvPr/>
        </p:nvSpPr>
        <p:spPr bwMode="auto">
          <a:xfrm>
            <a:off x="2438400" y="228600"/>
            <a:ext cx="4343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Художественная гимнастика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2209800" y="838200"/>
            <a:ext cx="4876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u="none">
                <a:solidFill>
                  <a:srgbClr val="008000"/>
                </a:solidFill>
                <a:latin typeface="Georgia" pitchFamily="18" charset="0"/>
              </a:rPr>
              <a:t>является таким видом гимнастики, в котором применяются как специальные упражнения, так и общеразвивающие, акробатические упражнения.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81000" y="2743200"/>
            <a:ext cx="8763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u="none">
                <a:solidFill>
                  <a:srgbClr val="008000"/>
                </a:solidFill>
                <a:latin typeface="Georgia" pitchFamily="18" charset="0"/>
              </a:rPr>
              <a:t>В ней широко применяются мячи, обручи, шарфы, флаги, ленты, скакалки и другие предметы. Отличительной особенностью художественной гимнастики является ее тесная связь с музыкой и танцами.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 autoUpdateAnimBg="0"/>
      <p:bldP spid="2663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FFCC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/>
          </p:cNvSpPr>
          <p:nvPr/>
        </p:nvSpPr>
        <p:spPr bwMode="auto">
          <a:xfrm>
            <a:off x="1295400" y="304800"/>
            <a:ext cx="1066800" cy="6248400"/>
          </a:xfrm>
          <a:prstGeom prst="rightBrace">
            <a:avLst>
              <a:gd name="adj1" fmla="val 48810"/>
              <a:gd name="adj2" fmla="val 50000"/>
            </a:avLst>
          </a:prstGeom>
          <a:noFill/>
          <a:ln w="76200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 rot="-5435596">
            <a:off x="-2628900" y="2324100"/>
            <a:ext cx="708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i="1" u="none">
                <a:solidFill>
                  <a:srgbClr val="FF0000"/>
                </a:solidFill>
                <a:latin typeface="Georgia" pitchFamily="18" charset="0"/>
              </a:rPr>
              <a:t>Легкая атлетика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2895600" y="685800"/>
            <a:ext cx="472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u="none">
              <a:latin typeface="Arial" charset="0"/>
            </a:endParaRP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3200400" y="5486400"/>
            <a:ext cx="403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u="none">
                <a:solidFill>
                  <a:srgbClr val="0000FF"/>
                </a:solidFill>
                <a:latin typeface="Georgia" pitchFamily="18" charset="0"/>
              </a:rPr>
              <a:t>Прыжки</a:t>
            </a:r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3962400" y="3962400"/>
            <a:ext cx="411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 u="none">
                <a:solidFill>
                  <a:srgbClr val="0000FF"/>
                </a:solidFill>
                <a:latin typeface="Georgia" pitchFamily="18" charset="0"/>
              </a:rPr>
              <a:t>Метание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3429000" y="2133600"/>
            <a:ext cx="510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 u="none">
                <a:solidFill>
                  <a:srgbClr val="0000FF"/>
                </a:solidFill>
                <a:latin typeface="Georgia" pitchFamily="18" charset="0"/>
              </a:rPr>
              <a:t>Спортивная ходьба</a:t>
            </a:r>
          </a:p>
        </p:txBody>
      </p:sp>
      <p:sp>
        <p:nvSpPr>
          <p:cNvPr id="12296" name="Text Box 11"/>
          <p:cNvSpPr txBox="1">
            <a:spLocks noChangeArrowheads="1"/>
          </p:cNvSpPr>
          <p:nvPr/>
        </p:nvSpPr>
        <p:spPr bwMode="auto">
          <a:xfrm>
            <a:off x="3810000" y="685800"/>
            <a:ext cx="335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 u="none">
                <a:solidFill>
                  <a:srgbClr val="0000FF"/>
                </a:solidFill>
                <a:latin typeface="Georgia" pitchFamily="18" charset="0"/>
              </a:rPr>
              <a:t>Бег</a:t>
            </a:r>
          </a:p>
        </p:txBody>
      </p:sp>
      <p:sp>
        <p:nvSpPr>
          <p:cNvPr id="12297" name="Line 14"/>
          <p:cNvSpPr>
            <a:spLocks noChangeShapeType="1"/>
          </p:cNvSpPr>
          <p:nvPr/>
        </p:nvSpPr>
        <p:spPr bwMode="auto">
          <a:xfrm>
            <a:off x="3886200" y="2667000"/>
            <a:ext cx="419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8" name="Line 19"/>
          <p:cNvSpPr>
            <a:spLocks noChangeShapeType="1"/>
          </p:cNvSpPr>
          <p:nvPr/>
        </p:nvSpPr>
        <p:spPr bwMode="auto">
          <a:xfrm>
            <a:off x="5029200" y="4495800"/>
            <a:ext cx="1981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9" name="Line 20"/>
          <p:cNvSpPr>
            <a:spLocks noChangeShapeType="1"/>
          </p:cNvSpPr>
          <p:nvPr/>
        </p:nvSpPr>
        <p:spPr bwMode="auto">
          <a:xfrm>
            <a:off x="3352800" y="6019800"/>
            <a:ext cx="1828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0" name="Line 21"/>
          <p:cNvSpPr>
            <a:spLocks noChangeShapeType="1"/>
          </p:cNvSpPr>
          <p:nvPr/>
        </p:nvSpPr>
        <p:spPr bwMode="auto">
          <a:xfrm>
            <a:off x="3962400" y="1219200"/>
            <a:ext cx="685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12301" name="AutoShape 25"/>
          <p:cNvCxnSpPr>
            <a:cxnSpLocks noChangeShapeType="1"/>
            <a:stCxn id="12290" idx="1"/>
            <a:endCxn id="12298" idx="0"/>
          </p:cNvCxnSpPr>
          <p:nvPr/>
        </p:nvCxnSpPr>
        <p:spPr bwMode="auto">
          <a:xfrm>
            <a:off x="2400300" y="3429000"/>
            <a:ext cx="2628900" cy="1038225"/>
          </a:xfrm>
          <a:prstGeom prst="straightConnector1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</p:cxnSp>
      <p:cxnSp>
        <p:nvCxnSpPr>
          <p:cNvPr id="12302" name="AutoShape 26"/>
          <p:cNvCxnSpPr>
            <a:cxnSpLocks noChangeShapeType="1"/>
            <a:stCxn id="12290" idx="1"/>
            <a:endCxn id="12297" idx="0"/>
          </p:cNvCxnSpPr>
          <p:nvPr/>
        </p:nvCxnSpPr>
        <p:spPr bwMode="auto">
          <a:xfrm flipV="1">
            <a:off x="2400300" y="2638425"/>
            <a:ext cx="1485900" cy="790575"/>
          </a:xfrm>
          <a:prstGeom prst="straightConnector1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</p:cxnSp>
      <p:cxnSp>
        <p:nvCxnSpPr>
          <p:cNvPr id="12303" name="AutoShape 28"/>
          <p:cNvCxnSpPr>
            <a:cxnSpLocks noChangeShapeType="1"/>
            <a:stCxn id="12290" idx="1"/>
            <a:endCxn id="12300" idx="0"/>
          </p:cNvCxnSpPr>
          <p:nvPr/>
        </p:nvCxnSpPr>
        <p:spPr bwMode="auto">
          <a:xfrm flipV="1">
            <a:off x="2400300" y="1190625"/>
            <a:ext cx="1562100" cy="2238375"/>
          </a:xfrm>
          <a:prstGeom prst="straightConnector1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</p:cxnSp>
      <p:cxnSp>
        <p:nvCxnSpPr>
          <p:cNvPr id="12304" name="AutoShape 29"/>
          <p:cNvCxnSpPr>
            <a:cxnSpLocks noChangeShapeType="1"/>
            <a:stCxn id="12290" idx="1"/>
            <a:endCxn id="12299" idx="0"/>
          </p:cNvCxnSpPr>
          <p:nvPr/>
        </p:nvCxnSpPr>
        <p:spPr bwMode="auto">
          <a:xfrm>
            <a:off x="2400300" y="3429000"/>
            <a:ext cx="952500" cy="2562225"/>
          </a:xfrm>
          <a:prstGeom prst="straightConnector1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FFCC00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л-а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5486400"/>
            <a:ext cx="16002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 descr="л-а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343400"/>
            <a:ext cx="12954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 descr="л-а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8663" y="990600"/>
            <a:ext cx="14700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9" name="AutoShape 7"/>
          <p:cNvSpPr>
            <a:spLocks noChangeArrowheads="1"/>
          </p:cNvSpPr>
          <p:nvPr/>
        </p:nvSpPr>
        <p:spPr bwMode="auto">
          <a:xfrm>
            <a:off x="2286000" y="304800"/>
            <a:ext cx="4038600" cy="9144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5715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6000" b="1" i="1" u="none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Бег</a:t>
            </a:r>
          </a:p>
        </p:txBody>
      </p:sp>
      <p:sp>
        <p:nvSpPr>
          <p:cNvPr id="54280" name="AutoShape 8"/>
          <p:cNvSpPr>
            <a:spLocks noChangeArrowheads="1"/>
          </p:cNvSpPr>
          <p:nvPr/>
        </p:nvSpPr>
        <p:spPr bwMode="auto">
          <a:xfrm>
            <a:off x="304800" y="1676400"/>
            <a:ext cx="5486400" cy="609600"/>
          </a:xfrm>
          <a:prstGeom prst="plaque">
            <a:avLst>
              <a:gd name="adj" fmla="val 16667"/>
            </a:avLst>
          </a:prstGeom>
          <a:solidFill>
            <a:srgbClr val="00FF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 i="1" u="none">
                <a:solidFill>
                  <a:srgbClr val="996633"/>
                </a:solidFill>
                <a:latin typeface="Georgia" pitchFamily="18" charset="0"/>
              </a:rPr>
              <a:t>с барьерами и препятствиями</a:t>
            </a:r>
          </a:p>
        </p:txBody>
      </p:sp>
      <p:sp>
        <p:nvSpPr>
          <p:cNvPr id="54281" name="AutoShape 9"/>
          <p:cNvSpPr>
            <a:spLocks noChangeArrowheads="1"/>
          </p:cNvSpPr>
          <p:nvPr/>
        </p:nvSpPr>
        <p:spPr bwMode="auto">
          <a:xfrm>
            <a:off x="2667000" y="4572000"/>
            <a:ext cx="6477000" cy="609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000" b="1" i="1" u="none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на короткие, средние и длинные дистанции</a:t>
            </a:r>
          </a:p>
        </p:txBody>
      </p:sp>
      <p:sp>
        <p:nvSpPr>
          <p:cNvPr id="54282" name="AutoShape 10"/>
          <p:cNvSpPr>
            <a:spLocks noChangeArrowheads="1"/>
          </p:cNvSpPr>
          <p:nvPr/>
        </p:nvSpPr>
        <p:spPr bwMode="auto">
          <a:xfrm>
            <a:off x="304800" y="3657600"/>
            <a:ext cx="5486400" cy="609600"/>
          </a:xfrm>
          <a:prstGeom prst="plaque">
            <a:avLst>
              <a:gd name="adj" fmla="val 16667"/>
            </a:avLst>
          </a:prstGeom>
          <a:solidFill>
            <a:srgbClr val="00FF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 i="1" u="none">
                <a:solidFill>
                  <a:srgbClr val="996633"/>
                </a:solidFill>
                <a:latin typeface="Georgia" pitchFamily="18" charset="0"/>
              </a:rPr>
              <a:t>по пересеченной местности</a:t>
            </a:r>
          </a:p>
        </p:txBody>
      </p:sp>
      <p:sp>
        <p:nvSpPr>
          <p:cNvPr id="54283" name="AutoShape 11"/>
          <p:cNvSpPr>
            <a:spLocks noChangeArrowheads="1"/>
          </p:cNvSpPr>
          <p:nvPr/>
        </p:nvSpPr>
        <p:spPr bwMode="auto">
          <a:xfrm>
            <a:off x="3505200" y="2743200"/>
            <a:ext cx="5638800" cy="609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i="1" u="none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эстафетный</a:t>
            </a:r>
          </a:p>
        </p:txBody>
      </p:sp>
      <p:sp>
        <p:nvSpPr>
          <p:cNvPr id="54285" name="AutoShape 13"/>
          <p:cNvSpPr>
            <a:spLocks noChangeArrowheads="1"/>
          </p:cNvSpPr>
          <p:nvPr/>
        </p:nvSpPr>
        <p:spPr bwMode="auto">
          <a:xfrm>
            <a:off x="3733800" y="6019800"/>
            <a:ext cx="5257800" cy="609600"/>
          </a:xfrm>
          <a:prstGeom prst="plaque">
            <a:avLst>
              <a:gd name="adj" fmla="val 16667"/>
            </a:avLst>
          </a:prstGeom>
          <a:solidFill>
            <a:srgbClr val="00FF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 u="none">
                <a:solidFill>
                  <a:srgbClr val="996633"/>
                </a:solidFill>
                <a:latin typeface="Georgia" pitchFamily="18" charset="0"/>
              </a:rPr>
              <a:t>марафон</a:t>
            </a:r>
          </a:p>
        </p:txBody>
      </p:sp>
      <p:cxnSp>
        <p:nvCxnSpPr>
          <p:cNvPr id="54289" name="AutoShape 17"/>
          <p:cNvCxnSpPr>
            <a:cxnSpLocks noChangeShapeType="1"/>
            <a:stCxn id="54280" idx="3"/>
          </p:cNvCxnSpPr>
          <p:nvPr/>
        </p:nvCxnSpPr>
        <p:spPr bwMode="auto">
          <a:xfrm>
            <a:off x="5810250" y="1981200"/>
            <a:ext cx="971550" cy="0"/>
          </a:xfrm>
          <a:prstGeom prst="straightConnector1">
            <a:avLst/>
          </a:prstGeom>
          <a:noFill/>
          <a:ln w="28575">
            <a:solidFill>
              <a:srgbClr val="996633"/>
            </a:solidFill>
            <a:round/>
            <a:headEnd/>
            <a:tailEnd type="triangle" w="med" len="med"/>
          </a:ln>
        </p:spPr>
      </p:cxnSp>
      <p:cxnSp>
        <p:nvCxnSpPr>
          <p:cNvPr id="54291" name="AutoShape 19"/>
          <p:cNvCxnSpPr>
            <a:cxnSpLocks noChangeShapeType="1"/>
            <a:stCxn id="54281" idx="1"/>
          </p:cNvCxnSpPr>
          <p:nvPr/>
        </p:nvCxnSpPr>
        <p:spPr bwMode="auto">
          <a:xfrm flipH="1">
            <a:off x="1981200" y="4876800"/>
            <a:ext cx="666750" cy="0"/>
          </a:xfrm>
          <a:prstGeom prst="straightConnector1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</p:cxnSp>
      <p:cxnSp>
        <p:nvCxnSpPr>
          <p:cNvPr id="54292" name="AutoShape 20"/>
          <p:cNvCxnSpPr>
            <a:cxnSpLocks noChangeShapeType="1"/>
            <a:stCxn id="54285" idx="1"/>
          </p:cNvCxnSpPr>
          <p:nvPr/>
        </p:nvCxnSpPr>
        <p:spPr bwMode="auto">
          <a:xfrm flipH="1">
            <a:off x="3429000" y="6324600"/>
            <a:ext cx="285750" cy="0"/>
          </a:xfrm>
          <a:prstGeom prst="straightConnector1">
            <a:avLst/>
          </a:prstGeom>
          <a:noFill/>
          <a:ln w="38100">
            <a:solidFill>
              <a:srgbClr val="996633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3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 animBg="1" autoUpdateAnimBg="0"/>
      <p:bldP spid="54280" grpId="0" animBg="1" autoUpdateAnimBg="0"/>
      <p:bldP spid="54281" grpId="0" animBg="1" autoUpdateAnimBg="0"/>
      <p:bldP spid="54282" grpId="0" animBg="1" autoUpdateAnimBg="0"/>
      <p:bldP spid="54283" grpId="0" animBg="1" autoUpdateAnimBg="0"/>
      <p:bldP spid="54285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3333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л-а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648200"/>
            <a:ext cx="17145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 descr="л-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4648200"/>
            <a:ext cx="17145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AutoShape 6"/>
          <p:cNvSpPr>
            <a:spLocks noChangeArrowheads="1"/>
          </p:cNvSpPr>
          <p:nvPr/>
        </p:nvSpPr>
        <p:spPr bwMode="auto">
          <a:xfrm>
            <a:off x="1295400" y="228600"/>
            <a:ext cx="6629400" cy="1295400"/>
          </a:xfrm>
          <a:prstGeom prst="flowChartOnlineStorage">
            <a:avLst/>
          </a:prstGeom>
          <a:gradFill rotWithShape="1">
            <a:gsLst>
              <a:gs pos="0">
                <a:schemeClr val="accent1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6000" b="1" i="1" u="none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Метание</a:t>
            </a:r>
          </a:p>
        </p:txBody>
      </p:sp>
      <p:sp>
        <p:nvSpPr>
          <p:cNvPr id="55304" name="AutoShape 8"/>
          <p:cNvSpPr>
            <a:spLocks noChangeArrowheads="1"/>
          </p:cNvSpPr>
          <p:nvPr/>
        </p:nvSpPr>
        <p:spPr bwMode="auto">
          <a:xfrm rot="-2494582">
            <a:off x="228600" y="2743200"/>
            <a:ext cx="2895600" cy="762000"/>
          </a:xfrm>
          <a:prstGeom prst="flowChartTerminator">
            <a:avLst/>
          </a:prstGeom>
          <a:gradFill rotWithShape="1">
            <a:gsLst>
              <a:gs pos="0">
                <a:srgbClr val="FF0000"/>
              </a:gs>
              <a:gs pos="50000">
                <a:srgbClr val="FF7C80"/>
              </a:gs>
              <a:gs pos="100000">
                <a:srgbClr val="FF0000"/>
              </a:gs>
            </a:gsLst>
            <a:lin ang="5400000" scaled="1"/>
          </a:gra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 b="1" i="1" u="none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диска</a:t>
            </a:r>
          </a:p>
        </p:txBody>
      </p:sp>
      <p:sp>
        <p:nvSpPr>
          <p:cNvPr id="55306" name="AutoShape 10"/>
          <p:cNvSpPr>
            <a:spLocks noChangeArrowheads="1"/>
          </p:cNvSpPr>
          <p:nvPr/>
        </p:nvSpPr>
        <p:spPr bwMode="auto">
          <a:xfrm rot="2909389">
            <a:off x="5791200" y="2819400"/>
            <a:ext cx="2895600" cy="762000"/>
          </a:xfrm>
          <a:prstGeom prst="flowChartTerminator">
            <a:avLst/>
          </a:prstGeom>
          <a:gradFill rotWithShape="1">
            <a:gsLst>
              <a:gs pos="0">
                <a:srgbClr val="FF7C80"/>
              </a:gs>
              <a:gs pos="50000">
                <a:srgbClr val="FF0000"/>
              </a:gs>
              <a:gs pos="100000">
                <a:srgbClr val="FF7C80"/>
              </a:gs>
            </a:gsLst>
            <a:lin ang="5400000" scaled="1"/>
          </a:gra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i="1" u="none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толкание</a:t>
            </a:r>
          </a:p>
          <a:p>
            <a:pPr algn="ctr">
              <a:defRPr/>
            </a:pPr>
            <a:r>
              <a:rPr lang="ru-RU" sz="2400" b="1" i="1" u="none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ядра</a:t>
            </a:r>
          </a:p>
        </p:txBody>
      </p:sp>
      <p:sp>
        <p:nvSpPr>
          <p:cNvPr id="55307" name="AutoShape 11"/>
          <p:cNvSpPr>
            <a:spLocks noChangeArrowheads="1"/>
          </p:cNvSpPr>
          <p:nvPr/>
        </p:nvSpPr>
        <p:spPr bwMode="auto">
          <a:xfrm rot="-860490">
            <a:off x="5486400" y="2133600"/>
            <a:ext cx="838200" cy="4191000"/>
          </a:xfrm>
          <a:prstGeom prst="downArrow">
            <a:avLst>
              <a:gd name="adj1" fmla="val 50000"/>
              <a:gd name="adj2" fmla="val 125000"/>
            </a:avLst>
          </a:prstGeom>
          <a:solidFill>
            <a:srgbClr val="00FFFF"/>
          </a:solidFill>
          <a:ln w="38100">
            <a:solidFill>
              <a:srgbClr val="FF99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3200" b="1" i="1" u="none">
                <a:solidFill>
                  <a:srgbClr val="FF66CC"/>
                </a:solidFill>
                <a:latin typeface="Georgia" pitchFamily="18" charset="0"/>
              </a:rPr>
              <a:t>копья</a:t>
            </a:r>
          </a:p>
        </p:txBody>
      </p:sp>
      <p:sp>
        <p:nvSpPr>
          <p:cNvPr id="55308" name="AutoShape 12"/>
          <p:cNvSpPr>
            <a:spLocks noChangeArrowheads="1"/>
          </p:cNvSpPr>
          <p:nvPr/>
        </p:nvSpPr>
        <p:spPr bwMode="auto">
          <a:xfrm rot="871227">
            <a:off x="2895600" y="2133600"/>
            <a:ext cx="838200" cy="4191000"/>
          </a:xfrm>
          <a:prstGeom prst="downArrow">
            <a:avLst>
              <a:gd name="adj1" fmla="val 50000"/>
              <a:gd name="adj2" fmla="val 125000"/>
            </a:avLst>
          </a:prstGeom>
          <a:solidFill>
            <a:srgbClr val="00FFFF"/>
          </a:solidFill>
          <a:ln w="38100">
            <a:solidFill>
              <a:srgbClr val="FF99FF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ru-RU" sz="3200" b="1" i="1" u="none">
                <a:solidFill>
                  <a:srgbClr val="FF66CC"/>
                </a:solidFill>
                <a:latin typeface="Georgia" pitchFamily="18" charset="0"/>
              </a:rPr>
              <a:t>гранаты</a:t>
            </a:r>
          </a:p>
        </p:txBody>
      </p:sp>
      <p:sp>
        <p:nvSpPr>
          <p:cNvPr id="55309" name="AutoShape 13"/>
          <p:cNvSpPr>
            <a:spLocks noChangeArrowheads="1"/>
          </p:cNvSpPr>
          <p:nvPr/>
        </p:nvSpPr>
        <p:spPr bwMode="auto">
          <a:xfrm>
            <a:off x="3886200" y="3733800"/>
            <a:ext cx="1447800" cy="2743200"/>
          </a:xfrm>
          <a:prstGeom prst="upArrow">
            <a:avLst>
              <a:gd name="adj1" fmla="val 50000"/>
              <a:gd name="adj2" fmla="val 47368"/>
            </a:avLst>
          </a:prstGeom>
          <a:gradFill rotWithShape="1">
            <a:gsLst>
              <a:gs pos="0">
                <a:srgbClr val="FF3399"/>
              </a:gs>
              <a:gs pos="50000">
                <a:srgbClr val="FF99FF"/>
              </a:gs>
              <a:gs pos="100000">
                <a:srgbClr val="FF3399"/>
              </a:gs>
            </a:gsLst>
            <a:lin ang="0" scaled="1"/>
          </a:gra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ru-RU" sz="3200" b="1" i="1" u="none">
                <a:solidFill>
                  <a:srgbClr val="0000FF"/>
                </a:solidFill>
                <a:latin typeface="Georgia" pitchFamily="18" charset="0"/>
              </a:rPr>
              <a:t>молота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3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 animBg="1" autoUpdateAnimBg="0"/>
      <p:bldP spid="55304" grpId="0" animBg="1" autoUpdateAnimBg="0"/>
      <p:bldP spid="55306" grpId="0" animBg="1" autoUpdateAnimBg="0"/>
      <p:bldP spid="55307" grpId="0" animBg="1" autoUpdateAnimBg="0"/>
      <p:bldP spid="55308" grpId="0" animBg="1" autoUpdateAnimBg="0"/>
      <p:bldP spid="55309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FF33"/>
            </a:gs>
            <a:gs pos="100000">
              <a:srgbClr val="00CC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93" name="AutoShape 29"/>
          <p:cNvSpPr>
            <a:spLocks noChangeArrowheads="1"/>
          </p:cNvSpPr>
          <p:nvPr/>
        </p:nvSpPr>
        <p:spPr bwMode="auto">
          <a:xfrm>
            <a:off x="6477000" y="1981200"/>
            <a:ext cx="457200" cy="3733800"/>
          </a:xfrm>
          <a:prstGeom prst="curvedLeftArrow">
            <a:avLst>
              <a:gd name="adj1" fmla="val 163333"/>
              <a:gd name="adj2" fmla="val 326667"/>
              <a:gd name="adj3" fmla="val 33333"/>
            </a:avLst>
          </a:prstGeom>
          <a:solidFill>
            <a:srgbClr val="FFFF00"/>
          </a:solidFill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3668" name="Picture 4" descr="л-а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133600"/>
            <a:ext cx="22860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9" name="Picture 5" descr="л-а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3000" y="5105400"/>
            <a:ext cx="13557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0" name="Picture 6" descr="л-а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2133600"/>
            <a:ext cx="14652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4763" y="266700"/>
            <a:ext cx="8148637" cy="1943100"/>
            <a:chOff x="3" y="168"/>
            <a:chExt cx="5133" cy="1224"/>
          </a:xfrm>
        </p:grpSpPr>
        <p:sp>
          <p:nvSpPr>
            <p:cNvPr id="113671" name="WordArt 7"/>
            <p:cNvSpPr>
              <a:spLocks noChangeArrowheads="1" noChangeShapeType="1" noTextEdit="1"/>
            </p:cNvSpPr>
            <p:nvPr/>
          </p:nvSpPr>
          <p:spPr bwMode="auto">
            <a:xfrm rot="673865">
              <a:off x="3" y="168"/>
              <a:ext cx="4994" cy="1224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99" lon="1080000" rev="0"/>
                </a:camera>
                <a:lightRig rig="legacyHarsh2" dir="b"/>
              </a:scene3d>
              <a:sp3d extrusionH="430200" prstMaterial="legacyMatte">
                <a:extrusionClr>
                  <a:srgbClr val="FF6600"/>
                </a:extrusionClr>
              </a:sp3d>
            </a:bodyPr>
            <a:lstStyle/>
            <a:p>
              <a:pPr algn="ctr">
                <a:defRPr/>
              </a:pPr>
              <a:r>
                <a:rPr lang="ru-RU" sz="3600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E701"/>
                      </a:gs>
                      <a:gs pos="100000">
                        <a:srgbClr val="FE3E02"/>
                      </a:gs>
                    </a:gsLst>
                    <a:lin ang="4726135" scaled="1"/>
                  </a:gradFill>
                  <a:latin typeface="Impact"/>
                </a:rPr>
                <a:t>Прыжки</a:t>
              </a:r>
            </a:p>
          </p:txBody>
        </p:sp>
        <p:sp>
          <p:nvSpPr>
            <p:cNvPr id="15382" name="Line 9"/>
            <p:cNvSpPr>
              <a:spLocks noChangeShapeType="1"/>
            </p:cNvSpPr>
            <p:nvPr/>
          </p:nvSpPr>
          <p:spPr bwMode="auto">
            <a:xfrm>
              <a:off x="432" y="1248"/>
              <a:ext cx="4704" cy="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3" name="Line 10"/>
            <p:cNvSpPr>
              <a:spLocks noChangeShapeType="1"/>
            </p:cNvSpPr>
            <p:nvPr/>
          </p:nvSpPr>
          <p:spPr bwMode="auto">
            <a:xfrm>
              <a:off x="432" y="1200"/>
              <a:ext cx="4704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3676" name="AutoShape 12"/>
          <p:cNvSpPr>
            <a:spLocks noChangeArrowheads="1"/>
          </p:cNvSpPr>
          <p:nvPr/>
        </p:nvSpPr>
        <p:spPr bwMode="auto">
          <a:xfrm>
            <a:off x="152400" y="1676400"/>
            <a:ext cx="381000" cy="5181600"/>
          </a:xfrm>
          <a:prstGeom prst="curvedRightArrow">
            <a:avLst>
              <a:gd name="adj1" fmla="val 272000"/>
              <a:gd name="adj2" fmla="val 544000"/>
              <a:gd name="adj3" fmla="val 33333"/>
            </a:avLst>
          </a:prstGeom>
          <a:solidFill>
            <a:srgbClr val="FFFF00"/>
          </a:solidFill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990600" y="5410200"/>
            <a:ext cx="6400800" cy="946150"/>
            <a:chOff x="624" y="3408"/>
            <a:chExt cx="4032" cy="596"/>
          </a:xfrm>
        </p:grpSpPr>
        <p:sp>
          <p:nvSpPr>
            <p:cNvPr id="15378" name="Text Box 14"/>
            <p:cNvSpPr txBox="1">
              <a:spLocks noChangeArrowheads="1"/>
            </p:cNvSpPr>
            <p:nvPr/>
          </p:nvSpPr>
          <p:spPr bwMode="auto">
            <a:xfrm>
              <a:off x="624" y="3408"/>
              <a:ext cx="4032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800" b="1" u="none">
                  <a:solidFill>
                    <a:srgbClr val="FF6600"/>
                  </a:solidFill>
                  <a:latin typeface="Verdana" pitchFamily="34" charset="0"/>
                </a:rPr>
                <a:t>в длину с места, с разбега, тройной</a:t>
              </a:r>
            </a:p>
          </p:txBody>
        </p:sp>
        <p:sp>
          <p:nvSpPr>
            <p:cNvPr id="15379" name="Line 15"/>
            <p:cNvSpPr>
              <a:spLocks noChangeShapeType="1"/>
            </p:cNvSpPr>
            <p:nvPr/>
          </p:nvSpPr>
          <p:spPr bwMode="auto">
            <a:xfrm>
              <a:off x="912" y="3696"/>
              <a:ext cx="3408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0" name="Line 18"/>
            <p:cNvSpPr>
              <a:spLocks noChangeShapeType="1"/>
            </p:cNvSpPr>
            <p:nvPr/>
          </p:nvSpPr>
          <p:spPr bwMode="auto">
            <a:xfrm>
              <a:off x="2160" y="3984"/>
              <a:ext cx="960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3683" name="AutoShape 19"/>
          <p:cNvSpPr>
            <a:spLocks noChangeArrowheads="1"/>
          </p:cNvSpPr>
          <p:nvPr/>
        </p:nvSpPr>
        <p:spPr bwMode="auto">
          <a:xfrm>
            <a:off x="8305800" y="1676400"/>
            <a:ext cx="457200" cy="1752600"/>
          </a:xfrm>
          <a:prstGeom prst="curvedLeftArrow">
            <a:avLst>
              <a:gd name="adj1" fmla="val 63889"/>
              <a:gd name="adj2" fmla="val 153333"/>
              <a:gd name="adj3" fmla="val 33333"/>
            </a:avLst>
          </a:prstGeom>
          <a:solidFill>
            <a:srgbClr val="FFFF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3276600" y="2438400"/>
            <a:ext cx="3124200" cy="1066800"/>
            <a:chOff x="2064" y="1536"/>
            <a:chExt cx="1968" cy="672"/>
          </a:xfrm>
        </p:grpSpPr>
        <p:sp>
          <p:nvSpPr>
            <p:cNvPr id="15374" name="Text Box 20"/>
            <p:cNvSpPr txBox="1">
              <a:spLocks noChangeArrowheads="1"/>
            </p:cNvSpPr>
            <p:nvPr/>
          </p:nvSpPr>
          <p:spPr bwMode="auto">
            <a:xfrm>
              <a:off x="2064" y="1536"/>
              <a:ext cx="196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4000" b="1" u="none">
                  <a:solidFill>
                    <a:srgbClr val="FF6600"/>
                  </a:solidFill>
                  <a:latin typeface="Verdana" pitchFamily="34" charset="0"/>
                </a:rPr>
                <a:t>в высоту</a:t>
              </a:r>
            </a:p>
          </p:txBody>
        </p:sp>
        <p:sp>
          <p:nvSpPr>
            <p:cNvPr id="15375" name="Line 22"/>
            <p:cNvSpPr>
              <a:spLocks noChangeShapeType="1"/>
            </p:cNvSpPr>
            <p:nvPr/>
          </p:nvSpPr>
          <p:spPr bwMode="auto">
            <a:xfrm>
              <a:off x="2256" y="2016"/>
              <a:ext cx="1584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6" name="Line 23"/>
            <p:cNvSpPr>
              <a:spLocks noChangeShapeType="1"/>
            </p:cNvSpPr>
            <p:nvPr/>
          </p:nvSpPr>
          <p:spPr bwMode="auto">
            <a:xfrm>
              <a:off x="2496" y="2112"/>
              <a:ext cx="120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7" name="Line 24"/>
            <p:cNvSpPr>
              <a:spLocks noChangeShapeType="1"/>
            </p:cNvSpPr>
            <p:nvPr/>
          </p:nvSpPr>
          <p:spPr bwMode="auto">
            <a:xfrm>
              <a:off x="2736" y="2208"/>
              <a:ext cx="76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685800" y="4267200"/>
            <a:ext cx="5486400" cy="609600"/>
            <a:chOff x="432" y="2688"/>
            <a:chExt cx="3456" cy="384"/>
          </a:xfrm>
        </p:grpSpPr>
        <p:sp>
          <p:nvSpPr>
            <p:cNvPr id="15372" name="Text Box 30"/>
            <p:cNvSpPr txBox="1">
              <a:spLocks noChangeArrowheads="1"/>
            </p:cNvSpPr>
            <p:nvPr/>
          </p:nvSpPr>
          <p:spPr bwMode="auto">
            <a:xfrm>
              <a:off x="432" y="2688"/>
              <a:ext cx="34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200" b="1" u="none">
                  <a:solidFill>
                    <a:srgbClr val="FF6600"/>
                  </a:solidFill>
                  <a:latin typeface="Verdana" pitchFamily="34" charset="0"/>
                </a:rPr>
                <a:t>в высоту с шестом</a:t>
              </a:r>
            </a:p>
          </p:txBody>
        </p:sp>
        <p:sp>
          <p:nvSpPr>
            <p:cNvPr id="15373" name="Line 31"/>
            <p:cNvSpPr>
              <a:spLocks noChangeShapeType="1"/>
            </p:cNvSpPr>
            <p:nvPr/>
          </p:nvSpPr>
          <p:spPr bwMode="auto">
            <a:xfrm>
              <a:off x="816" y="3072"/>
              <a:ext cx="2688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3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3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93" grpId="0" animBg="1"/>
      <p:bldP spid="113676" grpId="0" animBg="1"/>
      <p:bldP spid="1136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rgbClr val="FFCC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WordArt 4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7924800" cy="2514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>
              <a:defRPr/>
            </a:pPr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66"/>
                    </a:gs>
                    <a:gs pos="100000">
                      <a:srgbClr val="FF7C8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Спортивные игры</a:t>
            </a: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914400" y="2971800"/>
            <a:ext cx="7315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u="none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К спортивным играм относятся игры, имеющие все характерные признаки спорта; они требуют подготовки и спортивного совершенствования играющих.</a:t>
            </a:r>
          </a:p>
        </p:txBody>
      </p:sp>
      <p:sp>
        <p:nvSpPr>
          <p:cNvPr id="133128" name="AutoShape 8"/>
          <p:cNvSpPr>
            <a:spLocks noChangeArrowheads="1"/>
          </p:cNvSpPr>
          <p:nvPr/>
        </p:nvSpPr>
        <p:spPr bwMode="auto">
          <a:xfrm>
            <a:off x="3429000" y="5486400"/>
            <a:ext cx="2590800" cy="304800"/>
          </a:xfrm>
          <a:prstGeom prst="flowChartCollate">
            <a:avLst/>
          </a:prstGeom>
          <a:gradFill rotWithShape="1">
            <a:gsLst>
              <a:gs pos="0">
                <a:srgbClr val="FF7C80"/>
              </a:gs>
              <a:gs pos="100000">
                <a:srgbClr val="FCF37C"/>
              </a:gs>
            </a:gsLst>
            <a:lin ang="5400000" scaled="1"/>
          </a:gradFill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31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5" grpId="0"/>
      <p:bldP spid="1331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99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5181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i="1" u="sng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Футбол</a:t>
            </a:r>
            <a:r>
              <a:rPr lang="ru-RU" sz="6600" b="1" i="1" u="sng" smtClean="0">
                <a:solidFill>
                  <a:srgbClr val="008000"/>
                </a:solidFill>
                <a:latin typeface="Monotype Corsiva" pitchFamily="66" charset="0"/>
              </a:rPr>
              <a:t>,</a:t>
            </a:r>
            <a:r>
              <a:rPr lang="ru-RU" sz="4000" u="sng" smtClean="0"/>
              <a:t/>
            </a:r>
            <a:br>
              <a:rPr lang="ru-RU" sz="4000" u="sng" smtClean="0"/>
            </a:br>
            <a:endParaRPr lang="ru-RU" sz="4000" u="sng" smtClean="0"/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1905000" y="838200"/>
            <a:ext cx="51816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u="none">
                <a:latin typeface="Arial" charset="0"/>
              </a:rPr>
              <a:t> </a:t>
            </a:r>
            <a:r>
              <a:rPr lang="ru-RU" b="1" u="none">
                <a:solidFill>
                  <a:srgbClr val="FF6600"/>
                </a:solidFill>
                <a:latin typeface="Georgia" pitchFamily="18" charset="0"/>
              </a:rPr>
              <a:t>спортивная игра на травяном поле, в которой две противоборствующие команды ( 11 человек ), используя ведение и передачи мяча ногами или другой частью тела ( кроме рук ) стремятся забить его в ворота соперника и не пропустить в свои.</a:t>
            </a:r>
          </a:p>
        </p:txBody>
      </p:sp>
      <p:pic>
        <p:nvPicPr>
          <p:cNvPr id="134150" name="Picture 6" descr="футб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20796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1" name="Picture 7" descr="футб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28600"/>
            <a:ext cx="20351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2" name="Picture 8" descr="амер футб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7588" y="4943475"/>
            <a:ext cx="1509712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3" name="Picture 9" descr="амер фут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10450" y="2971800"/>
            <a:ext cx="15049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54" name="Text Box 10"/>
          <p:cNvSpPr txBox="1">
            <a:spLocks noChangeArrowheads="1"/>
          </p:cNvSpPr>
          <p:nvPr/>
        </p:nvSpPr>
        <p:spPr bwMode="auto">
          <a:xfrm>
            <a:off x="228600" y="3429000"/>
            <a:ext cx="701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5400" b="1" i="1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Американский футбол,</a:t>
            </a:r>
          </a:p>
        </p:txBody>
      </p:sp>
      <p:sp>
        <p:nvSpPr>
          <p:cNvPr id="134155" name="Text Box 11"/>
          <p:cNvSpPr txBox="1">
            <a:spLocks noChangeArrowheads="1"/>
          </p:cNvSpPr>
          <p:nvPr/>
        </p:nvSpPr>
        <p:spPr bwMode="auto">
          <a:xfrm>
            <a:off x="0" y="4267200"/>
            <a:ext cx="71628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none">
                <a:solidFill>
                  <a:srgbClr val="008000"/>
                </a:solidFill>
                <a:latin typeface="Georgia" pitchFamily="18" charset="0"/>
              </a:rPr>
              <a:t>спортивная командная игра с овальным мячом на прямоугольной площадке, разделенной на 20 равных отрезков, в командах по 11 человек. </a:t>
            </a:r>
          </a:p>
          <a:p>
            <a:pPr algn="ctr">
              <a:spcBef>
                <a:spcPct val="50000"/>
              </a:spcBef>
            </a:pPr>
            <a:r>
              <a:rPr lang="ru-RU" b="1" u="none">
                <a:solidFill>
                  <a:srgbClr val="008000"/>
                </a:solidFill>
                <a:latin typeface="Georgia" pitchFamily="18" charset="0"/>
              </a:rPr>
              <a:t>Цель игры – приземлить мяч за лицевую линию ворот (6 очков), попасть в створ ворот с игры (3 очка ), со штрафного (1 очко). Разрешены силовые приемы. Футболисты имеют защитное снаряжение.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41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134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1341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  <p:bldP spid="134149" grpId="0"/>
      <p:bldP spid="134154" grpId="0"/>
      <p:bldP spid="1341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99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0" name="Picture 4" descr="волейбол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228600"/>
            <a:ext cx="2019300" cy="1504950"/>
          </a:xfrm>
          <a:noFill/>
        </p:spPr>
      </p:pic>
      <p:pic>
        <p:nvPicPr>
          <p:cNvPr id="137222" name="Picture 6" descr="волейбол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905000"/>
            <a:ext cx="2047875" cy="1495425"/>
          </a:xfrm>
          <a:noFill/>
        </p:spPr>
      </p:pic>
      <p:pic>
        <p:nvPicPr>
          <p:cNvPr id="137225" name="Picture 9" descr="пляж волейбол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7162800" y="4267200"/>
            <a:ext cx="1724025" cy="1933575"/>
          </a:xfrm>
          <a:noFill/>
        </p:spPr>
      </p:pic>
      <p:pic>
        <p:nvPicPr>
          <p:cNvPr id="137228" name="Picture 12" descr="пляж волейбол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381000" y="4267200"/>
            <a:ext cx="1752600" cy="1952625"/>
          </a:xfrm>
          <a:noFill/>
        </p:spPr>
      </p:pic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2895600" y="0"/>
            <a:ext cx="5943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Волейбол - </a:t>
            </a:r>
          </a:p>
        </p:txBody>
      </p:sp>
      <p:sp>
        <p:nvSpPr>
          <p:cNvPr id="137232" name="Text Box 16"/>
          <p:cNvSpPr txBox="1">
            <a:spLocks noChangeArrowheads="1"/>
          </p:cNvSpPr>
          <p:nvPr/>
        </p:nvSpPr>
        <p:spPr bwMode="auto">
          <a:xfrm>
            <a:off x="2438400" y="685800"/>
            <a:ext cx="670560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u="none">
                <a:solidFill>
                  <a:srgbClr val="9900FF"/>
                </a:solidFill>
                <a:latin typeface="Georgia" pitchFamily="18" charset="0"/>
              </a:rPr>
              <a:t>командный вид спорта: две команды по шесть игроков ведут игру на площадке размерами 18 х 9 м.</a:t>
            </a:r>
          </a:p>
          <a:p>
            <a:pPr algn="ctr">
              <a:spcBef>
                <a:spcPct val="50000"/>
              </a:spcBef>
            </a:pPr>
            <a:r>
              <a:rPr lang="ru-RU" sz="2400" b="1" u="none">
                <a:solidFill>
                  <a:srgbClr val="990033"/>
                </a:solidFill>
                <a:latin typeface="Georgia" pitchFamily="18" charset="0"/>
              </a:rPr>
              <a:t>Задача игроков</a:t>
            </a:r>
            <a:r>
              <a:rPr lang="ru-RU" sz="2400" b="1" u="none">
                <a:solidFill>
                  <a:srgbClr val="9900FF"/>
                </a:solidFill>
                <a:latin typeface="Georgia" pitchFamily="18" charset="0"/>
              </a:rPr>
              <a:t>: в соответствии с правилами направлять мяч над сеткой и приземлять его на стороне соперника или заставлять соперника совершать ошибки.</a:t>
            </a:r>
          </a:p>
        </p:txBody>
      </p:sp>
      <p:sp>
        <p:nvSpPr>
          <p:cNvPr id="137233" name="Text Box 17"/>
          <p:cNvSpPr txBox="1">
            <a:spLocks noChangeArrowheads="1"/>
          </p:cNvSpPr>
          <p:nvPr/>
        </p:nvSpPr>
        <p:spPr bwMode="auto">
          <a:xfrm>
            <a:off x="2438400" y="4114800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>
                <a:solidFill>
                  <a:srgbClr val="008000"/>
                </a:solidFill>
              </a:rPr>
              <a:t>Пляжный волейбол,</a:t>
            </a:r>
          </a:p>
        </p:txBody>
      </p:sp>
      <p:sp>
        <p:nvSpPr>
          <p:cNvPr id="137235" name="Text Box 19"/>
          <p:cNvSpPr txBox="1">
            <a:spLocks noChangeArrowheads="1"/>
          </p:cNvSpPr>
          <p:nvPr/>
        </p:nvSpPr>
        <p:spPr bwMode="auto">
          <a:xfrm>
            <a:off x="2362200" y="4800600"/>
            <a:ext cx="457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u="none">
                <a:solidFill>
                  <a:srgbClr val="FF6600"/>
                </a:solidFill>
                <a:latin typeface="Georgia" pitchFamily="18" charset="0"/>
              </a:rPr>
              <a:t>представляет собой игру двух команд – по два игрока каждая – на песчаной игровой площадке, разделенной сеткой.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3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31" grpId="0"/>
      <p:bldP spid="137232" grpId="0"/>
      <p:bldP spid="137233" grpId="0"/>
      <p:bldP spid="1372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99"/>
            </a:gs>
            <a:gs pos="100000">
              <a:srgbClr val="CC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3" name="Picture 3" descr="баскетбо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381000"/>
            <a:ext cx="24257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4" name="Picture 4" descr="тенни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505200"/>
            <a:ext cx="25114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5" name="Picture 5" descr="теннис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3505200"/>
            <a:ext cx="17430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2819400" y="0"/>
            <a:ext cx="601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Баскетбол -</a:t>
            </a: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2743200" y="609600"/>
            <a:ext cx="64008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u="none">
                <a:solidFill>
                  <a:srgbClr val="0033CC"/>
                </a:solidFill>
                <a:latin typeface="Georgia" pitchFamily="18" charset="0"/>
              </a:rPr>
              <a:t>это игра двух команд каждая из которых состоит из пяти игроков. Цель обеих команд – забросить мяч в корзину соперника и помешать другой команде овладеть мячом и забросить его в корзину. Мяч можно передавать, отбивать, бросать, катить или вести в любом направлении при условии соблюдения правил по баскетболу.</a:t>
            </a:r>
          </a:p>
        </p:txBody>
      </p:sp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2362200" y="3429000"/>
            <a:ext cx="4572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Теннис,</a:t>
            </a:r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2819400" y="4114800"/>
            <a:ext cx="4343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none">
                <a:solidFill>
                  <a:srgbClr val="009900"/>
                </a:solidFill>
                <a:latin typeface="Georgia" pitchFamily="18" charset="0"/>
              </a:rPr>
              <a:t>спортивная игра с мячом и ракеткой на специальной площадке – корте, разделенном посредине сеткой. </a:t>
            </a:r>
          </a:p>
        </p:txBody>
      </p:sp>
      <p:sp>
        <p:nvSpPr>
          <p:cNvPr id="143371" name="Text Box 11"/>
          <p:cNvSpPr txBox="1">
            <a:spLocks noChangeArrowheads="1"/>
          </p:cNvSpPr>
          <p:nvPr/>
        </p:nvSpPr>
        <p:spPr bwMode="auto">
          <a:xfrm>
            <a:off x="2895600" y="5410200"/>
            <a:ext cx="5943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none">
                <a:solidFill>
                  <a:srgbClr val="009900"/>
                </a:solidFill>
                <a:latin typeface="Georgia" pitchFamily="18" charset="0"/>
              </a:rPr>
              <a:t>Ударами ракетки мяч посылается через сетку на половину соперника т. о., чтобы тот не смог вернуть мяч обратно.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4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1433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6" grpId="0"/>
      <p:bldP spid="143368" grpId="0"/>
      <p:bldP spid="143369" grpId="0"/>
      <p:bldP spid="143370" grpId="0"/>
      <p:bldP spid="1433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99"/>
            </a:gs>
            <a:gs pos="100000">
              <a:srgbClr val="FFCC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2" name="Picture 4" descr="бей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19018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3" name="Picture 5" descr="гандбол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4267200"/>
            <a:ext cx="19923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4" name="Picture 6" descr="бейсбо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28600"/>
            <a:ext cx="2228850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8" name="Picture 10" descr="гандбол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267200"/>
            <a:ext cx="21161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9" name="Text Box 11"/>
          <p:cNvSpPr txBox="1">
            <a:spLocks noChangeArrowheads="1"/>
          </p:cNvSpPr>
          <p:nvPr/>
        </p:nvSpPr>
        <p:spPr bwMode="auto">
          <a:xfrm>
            <a:off x="2438400" y="0"/>
            <a:ext cx="403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Бейсбол,</a:t>
            </a:r>
          </a:p>
        </p:txBody>
      </p:sp>
      <p:sp>
        <p:nvSpPr>
          <p:cNvPr id="135181" name="Text Box 13"/>
          <p:cNvSpPr txBox="1">
            <a:spLocks noChangeArrowheads="1"/>
          </p:cNvSpPr>
          <p:nvPr/>
        </p:nvSpPr>
        <p:spPr bwMode="auto">
          <a:xfrm>
            <a:off x="2209800" y="457200"/>
            <a:ext cx="4419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u="none">
                <a:solidFill>
                  <a:srgbClr val="008000"/>
                </a:solidFill>
                <a:latin typeface="Georgia" pitchFamily="18" charset="0"/>
              </a:rPr>
              <a:t>спортивная игра с мячом и битой, в которой две команды ( по 9 человек ) поочередно выполняют определенные правила атакующие и защитные действия.</a:t>
            </a:r>
          </a:p>
        </p:txBody>
      </p:sp>
      <p:sp>
        <p:nvSpPr>
          <p:cNvPr id="135182" name="Text Box 14"/>
          <p:cNvSpPr txBox="1">
            <a:spLocks noChangeArrowheads="1"/>
          </p:cNvSpPr>
          <p:nvPr/>
        </p:nvSpPr>
        <p:spPr bwMode="auto">
          <a:xfrm>
            <a:off x="228600" y="2286000"/>
            <a:ext cx="8610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u="none">
                <a:solidFill>
                  <a:srgbClr val="008000"/>
                </a:solidFill>
                <a:latin typeface="Georgia" pitchFamily="18" charset="0"/>
              </a:rPr>
              <a:t>Игроки атакующей команды по очереди, стоя у базы, отбивают битой посланный к ним мяч и во время его полета перебегают от одной базы к другой, защищающиеся стремятся поймать мяч и попасть им в перебегающего противника. Команды  соревнуются за право подачи мяча и перебежки, чтобы, перебежав на одну базу, получить очко.</a:t>
            </a:r>
          </a:p>
        </p:txBody>
      </p:sp>
      <p:sp>
        <p:nvSpPr>
          <p:cNvPr id="135184" name="Text Box 16"/>
          <p:cNvSpPr txBox="1">
            <a:spLocks noChangeArrowheads="1"/>
          </p:cNvSpPr>
          <p:nvPr/>
        </p:nvSpPr>
        <p:spPr bwMode="auto">
          <a:xfrm>
            <a:off x="2819400" y="4114800"/>
            <a:ext cx="373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CC0000"/>
                </a:solidFill>
              </a:rPr>
              <a:t>Гандбол,</a:t>
            </a:r>
          </a:p>
        </p:txBody>
      </p:sp>
      <p:sp>
        <p:nvSpPr>
          <p:cNvPr id="135186" name="Text Box 18"/>
          <p:cNvSpPr txBox="1">
            <a:spLocks noChangeArrowheads="1"/>
          </p:cNvSpPr>
          <p:nvPr/>
        </p:nvSpPr>
        <p:spPr bwMode="auto">
          <a:xfrm>
            <a:off x="2362200" y="4843463"/>
            <a:ext cx="45720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none">
                <a:solidFill>
                  <a:srgbClr val="663300"/>
                </a:solidFill>
                <a:latin typeface="Georgia" pitchFamily="18" charset="0"/>
              </a:rPr>
              <a:t>командная спортивная игра, в процессе которой две противоборствующие команды стремятся забросить в ворота соперника большее количество мячей и не пропустить в свои ( по 7 человек 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9" grpId="0"/>
      <p:bldP spid="135181" grpId="0"/>
      <p:bldP spid="135182" grpId="0"/>
      <p:bldP spid="135184" grpId="0"/>
      <p:bldP spid="1351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E1FFFF"/>
            </a:gs>
            <a:gs pos="100000">
              <a:srgbClr val="66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375" y="3081338"/>
            <a:ext cx="7929563" cy="179387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800" b="1" i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Физическая культура</a:t>
            </a:r>
            <a:r>
              <a:rPr lang="ru-RU" sz="28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- органическая составная часть общей культуры общества и личности, вид социальной деятельности людей, направленный на укрепление здоровья и развитие их физических способностей, на подготовку к жизненной практике.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57200" y="5105400"/>
            <a:ext cx="83820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u="none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Спорт</a:t>
            </a:r>
            <a:r>
              <a:rPr lang="ru-RU" u="none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– составная часть физической культуры, вид социальной деятельности людей, заключающийся в организованном сопоставлении их сил и физических способностей в борьбе за первенство или высокий спортивный результат.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838200" y="762000"/>
            <a:ext cx="73914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i="1" u="none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« Правильное физическое элементарное образование должно подготовить каждого человека к тому, чтобы он не гнушался никакой работы, не страшился никакого напряжения сил.»</a:t>
            </a:r>
          </a:p>
          <a:p>
            <a:pPr algn="r">
              <a:spcBef>
                <a:spcPct val="50000"/>
              </a:spcBef>
              <a:defRPr/>
            </a:pPr>
            <a:r>
              <a:rPr lang="ru-RU" b="1" i="1" u="none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И. Песталоцци</a:t>
            </a:r>
            <a:r>
              <a:rPr lang="ru-RU" u="none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  <p:bldP spid="6148" grpId="0" autoUpdateAnimBg="0"/>
      <p:bldP spid="61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99FF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хоккей  с мяч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3429000"/>
            <a:ext cx="20193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7" name="Picture 3" descr="хоккей на траве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/>
          <a:stretch>
            <a:fillRect/>
          </a:stretch>
        </p:blipFill>
        <p:spPr bwMode="auto">
          <a:xfrm>
            <a:off x="304800" y="5029200"/>
            <a:ext cx="20193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8" name="Picture 4" descr="хоккей1"/>
          <p:cNvPicPr>
            <a:picLocks noChangeAspect="1" noChangeArrowheads="1"/>
          </p:cNvPicPr>
          <p:nvPr/>
        </p:nvPicPr>
        <p:blipFill>
          <a:blip r:embed="rId4">
            <a:lum bright="-6000" contrast="6000"/>
          </a:blip>
          <a:srcRect/>
          <a:stretch>
            <a:fillRect/>
          </a:stretch>
        </p:blipFill>
        <p:spPr bwMode="auto">
          <a:xfrm>
            <a:off x="533400" y="228600"/>
            <a:ext cx="17430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9" name="Picture 5" descr="хоккей2"/>
          <p:cNvPicPr>
            <a:picLocks noChangeAspect="1" noChangeArrowheads="1"/>
          </p:cNvPicPr>
          <p:nvPr/>
        </p:nvPicPr>
        <p:blipFill>
          <a:blip r:embed="rId5">
            <a:lum bright="-6000" contrast="12000"/>
          </a:blip>
          <a:srcRect/>
          <a:stretch>
            <a:fillRect/>
          </a:stretch>
        </p:blipFill>
        <p:spPr bwMode="auto">
          <a:xfrm>
            <a:off x="228600" y="2286000"/>
            <a:ext cx="20383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2819400" y="0"/>
            <a:ext cx="609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Хоккей,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2819400" y="685800"/>
            <a:ext cx="6324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u="none">
                <a:solidFill>
                  <a:srgbClr val="FF6600"/>
                </a:solidFill>
                <a:latin typeface="Georgia" pitchFamily="18" charset="0"/>
              </a:rPr>
              <a:t>спортивная игра, заключающаяся в противоборстве двух команд, которые, передавая шайбу клюшками, стремятся забросить ее наибольшее количество раз в ворота соперника и не пропустить в свои ( 5 игроков ).</a:t>
            </a: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457200" y="3810000"/>
            <a:ext cx="63246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Хоккей с мячом</a:t>
            </a:r>
            <a:r>
              <a:rPr lang="ru-RU" sz="3200" b="1" u="none">
                <a:solidFill>
                  <a:srgbClr val="009900"/>
                </a:solidFill>
                <a:latin typeface="Georgia" pitchFamily="18" charset="0"/>
              </a:rPr>
              <a:t>,</a:t>
            </a:r>
            <a:r>
              <a:rPr lang="ru-RU" sz="2400" b="1" u="none">
                <a:solidFill>
                  <a:srgbClr val="003399"/>
                </a:solidFill>
                <a:latin typeface="Georgia" pitchFamily="18" charset="0"/>
              </a:rPr>
              <a:t> разновидность хоккея.</a:t>
            </a:r>
          </a:p>
        </p:txBody>
      </p:sp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2438400" y="4876800"/>
            <a:ext cx="6324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Хоккей на траве,</a:t>
            </a:r>
            <a:r>
              <a:rPr lang="ru-RU" u="none">
                <a:latin typeface="Arial" charset="0"/>
              </a:rPr>
              <a:t> </a:t>
            </a:r>
            <a:r>
              <a:rPr lang="ru-RU" b="1" u="none">
                <a:solidFill>
                  <a:srgbClr val="669900"/>
                </a:solidFill>
                <a:latin typeface="Georgia" pitchFamily="18" charset="0"/>
              </a:rPr>
              <a:t>спортивная игра на травяном поле, в которой две противоборствующие команды ( по 11 человек ) за счет передач мяча партнеру клюшками стремится забить его в ворота соперника.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0" grpId="0"/>
      <p:bldP spid="144391" grpId="0"/>
      <p:bldP spid="144392" grpId="0"/>
      <p:bldP spid="14439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50000">
              <a:srgbClr val="CCFFFF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2" name="Picture 4" descr="боулин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13573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3" name="Picture 5" descr="конное пол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752600"/>
            <a:ext cx="16859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4" name="Picture 6" descr="водное поло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743200"/>
            <a:ext cx="13573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5" name="Picture 7" descr="гольф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7938" y="4114800"/>
            <a:ext cx="13033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6" name="Picture 8" descr="городк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5181600"/>
            <a:ext cx="1358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7" name="Text Box 9"/>
          <p:cNvSpPr txBox="1">
            <a:spLocks noChangeArrowheads="1"/>
          </p:cNvSpPr>
          <p:nvPr/>
        </p:nvSpPr>
        <p:spPr bwMode="auto">
          <a:xfrm>
            <a:off x="1828800" y="152400"/>
            <a:ext cx="76962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u="none">
                <a:solidFill>
                  <a:srgbClr val="FF3300"/>
                </a:solidFill>
              </a:rPr>
              <a:t>Боулинг,</a:t>
            </a:r>
            <a:r>
              <a:rPr lang="ru-RU" u="none">
                <a:latin typeface="Arial" charset="0"/>
              </a:rPr>
              <a:t> </a:t>
            </a:r>
            <a:r>
              <a:rPr lang="ru-RU" sz="2000" u="none">
                <a:solidFill>
                  <a:srgbClr val="009900"/>
                </a:solidFill>
                <a:latin typeface="Georgia" pitchFamily="18" charset="0"/>
              </a:rPr>
              <a:t>спортивная игра в шары, разновидность кеглей, сущность заключается в катании шаров по специальной деревянной дорожке с целью сбить установленные в виде треугольника 10 кеглей.</a:t>
            </a:r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304800" y="1828800"/>
            <a:ext cx="6781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u="none">
                <a:solidFill>
                  <a:srgbClr val="0033CC"/>
                </a:solidFill>
              </a:rPr>
              <a:t>Конное поло,</a:t>
            </a:r>
            <a:r>
              <a:rPr lang="ru-RU">
                <a:latin typeface="Arial" charset="0"/>
              </a:rPr>
              <a:t> </a:t>
            </a:r>
            <a:r>
              <a:rPr lang="ru-RU" sz="2000" u="none">
                <a:solidFill>
                  <a:srgbClr val="FF6600"/>
                </a:solidFill>
                <a:latin typeface="Georgia" pitchFamily="18" charset="0"/>
              </a:rPr>
              <a:t>командная спортивная игра на поле с деревянным мячом и клюшками, верхом на лошадях.</a:t>
            </a:r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1676400" y="2895600"/>
            <a:ext cx="74676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u="none">
                <a:solidFill>
                  <a:srgbClr val="D60093"/>
                </a:solidFill>
              </a:rPr>
              <a:t>Водное поло, </a:t>
            </a:r>
            <a:r>
              <a:rPr lang="ru-RU" sz="2000" u="none">
                <a:solidFill>
                  <a:srgbClr val="336600"/>
                </a:solidFill>
                <a:latin typeface="Georgia" pitchFamily="18" charset="0"/>
              </a:rPr>
              <a:t>командная спортивная игра в воде, в процессе которой спортсмены двух команд стремятся забросить мяч в ворота соперника и не пропустить в свои (7 человек).</a:t>
            </a:r>
          </a:p>
        </p:txBody>
      </p:sp>
      <p:sp>
        <p:nvSpPr>
          <p:cNvPr id="145421" name="Text Box 13"/>
          <p:cNvSpPr txBox="1">
            <a:spLocks noChangeArrowheads="1"/>
          </p:cNvSpPr>
          <p:nvPr/>
        </p:nvSpPr>
        <p:spPr bwMode="auto">
          <a:xfrm>
            <a:off x="0" y="4191000"/>
            <a:ext cx="77724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u="none">
                <a:solidFill>
                  <a:srgbClr val="003399"/>
                </a:solidFill>
              </a:rPr>
              <a:t>Гольф,</a:t>
            </a:r>
            <a:r>
              <a:rPr lang="ru-RU" sz="2400" b="1" u="none">
                <a:solidFill>
                  <a:srgbClr val="003399"/>
                </a:solidFill>
              </a:rPr>
              <a:t> </a:t>
            </a:r>
            <a:r>
              <a:rPr lang="ru-RU" sz="1600" b="1" u="none">
                <a:solidFill>
                  <a:srgbClr val="CC6600"/>
                </a:solidFill>
                <a:latin typeface="Georgia" pitchFamily="18" charset="0"/>
              </a:rPr>
              <a:t>спортивная игра с мячом и клюшками на естественном поле, участники которой стремятся прогнать мяч, минимальным числом ударов загнать его в каждую из лунок поля.</a:t>
            </a:r>
          </a:p>
        </p:txBody>
      </p:sp>
      <p:sp>
        <p:nvSpPr>
          <p:cNvPr id="145422" name="Text Box 14"/>
          <p:cNvSpPr txBox="1">
            <a:spLocks noChangeArrowheads="1"/>
          </p:cNvSpPr>
          <p:nvPr/>
        </p:nvSpPr>
        <p:spPr bwMode="auto">
          <a:xfrm>
            <a:off x="1752600" y="5410200"/>
            <a:ext cx="73914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u="none">
                <a:solidFill>
                  <a:srgbClr val="FF3300"/>
                </a:solidFill>
              </a:rPr>
              <a:t>Городки,</a:t>
            </a:r>
            <a:r>
              <a:rPr lang="ru-RU" u="none">
                <a:latin typeface="Arial" charset="0"/>
              </a:rPr>
              <a:t> </a:t>
            </a:r>
            <a:r>
              <a:rPr lang="ru-RU" b="1" u="none">
                <a:solidFill>
                  <a:srgbClr val="009900"/>
                </a:solidFill>
                <a:latin typeface="Georgia" pitchFamily="18" charset="0"/>
              </a:rPr>
              <a:t>русская народная спортивная игра. Выбивание палками с определенных расстояний из города пяти городков, составленных в виде различных фигур.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7" grpId="0"/>
      <p:bldP spid="145418" grpId="0"/>
      <p:bldP spid="145420" grpId="0"/>
      <p:bldP spid="145421" grpId="0"/>
      <p:bldP spid="1454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50000">
              <a:srgbClr val="FFCCFF"/>
            </a:gs>
            <a:gs pos="100000">
              <a:srgbClr val="CC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0" name="Picture 4" descr="фигур катание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792663"/>
            <a:ext cx="2438400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1" name="Picture 5" descr="фигур катание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667000"/>
            <a:ext cx="17145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2" name="Picture 6" descr="фигур ката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590800"/>
            <a:ext cx="17335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3" name="Picture 7" descr="фигур катание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152400"/>
            <a:ext cx="17240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4" name="Picture 8" descr="фигур катание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152400"/>
            <a:ext cx="17335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2057400" y="0"/>
            <a:ext cx="4800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 i="1" u="none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Фигурное катание,</a:t>
            </a: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2057400" y="685800"/>
            <a:ext cx="495300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u="none">
                <a:solidFill>
                  <a:srgbClr val="0066FF"/>
                </a:solidFill>
                <a:latin typeface="Georgia" pitchFamily="18" charset="0"/>
              </a:rPr>
              <a:t>вид конькобежного спорта, основу которого составляют движения спортсмена с переменами направления скольжения, вращениями и прыжками</a:t>
            </a:r>
            <a:r>
              <a:rPr lang="ru-RU" sz="2800" i="1" u="none">
                <a:solidFill>
                  <a:srgbClr val="0099FF"/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2895600" y="5029200"/>
            <a:ext cx="6248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u="none">
                <a:solidFill>
                  <a:srgbClr val="FF3399"/>
                </a:solidFill>
                <a:latin typeface="Georgia" pitchFamily="18" charset="0"/>
              </a:rPr>
              <a:t>Включает в себя одиночное катание, парное и спортивные танцы.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5" grpId="0"/>
      <p:bldP spid="147466" grpId="0"/>
      <p:bldP spid="1474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50000">
              <a:srgbClr val="CCFFFF"/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4" name="Picture 4" descr="скор бег на коньк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114800"/>
            <a:ext cx="23336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5" name="Picture 5" descr="скор бег на коньках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4150" y="4114800"/>
            <a:ext cx="22098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0" y="0"/>
            <a:ext cx="88392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6000" b="1" i="1" u="none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Скоростной бег на коньках –</a:t>
            </a:r>
            <a:r>
              <a:rPr lang="ru-RU" sz="2400" u="none">
                <a:latin typeface="Arial" charset="0"/>
              </a:rPr>
              <a:t> </a:t>
            </a:r>
            <a:r>
              <a:rPr lang="ru-RU" sz="3600" b="1" i="1" u="none">
                <a:solidFill>
                  <a:srgbClr val="FF0066"/>
                </a:solidFill>
                <a:latin typeface="Georgia" pitchFamily="18" charset="0"/>
              </a:rPr>
              <a:t>вид спорта, в котором необходимо как можно быстрее преодолевать соревновательную дистанцию на ледовом стадионе по замкнутому кругу</a:t>
            </a:r>
            <a:r>
              <a:rPr lang="ru-RU" sz="2400" u="none">
                <a:solidFill>
                  <a:srgbClr val="FF0066"/>
                </a:solidFill>
                <a:latin typeface="Arial" charset="0"/>
              </a:rPr>
              <a:t>.</a:t>
            </a:r>
          </a:p>
        </p:txBody>
      </p:sp>
      <p:sp>
        <p:nvSpPr>
          <p:cNvPr id="148487" name="AutoShape 7"/>
          <p:cNvSpPr>
            <a:spLocks noChangeArrowheads="1"/>
          </p:cNvSpPr>
          <p:nvPr/>
        </p:nvSpPr>
        <p:spPr bwMode="auto">
          <a:xfrm>
            <a:off x="3733800" y="4800600"/>
            <a:ext cx="2057400" cy="9906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F66FF"/>
              </a:gs>
              <a:gs pos="100000">
                <a:srgbClr val="430AE4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rgbClr val="CCFFFF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 descr="прыжки в воду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724400"/>
            <a:ext cx="16954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3" name="Picture 5" descr="прыжки в воду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724400"/>
            <a:ext cx="17526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4" name="Picture 6" descr="синхр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2438400"/>
            <a:ext cx="17430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5" name="Picture 7" descr="синхр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438400"/>
            <a:ext cx="17145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6" name="Picture 8" descr="плавание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152400"/>
            <a:ext cx="17240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7" name="Picture 9" descr="плавание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152400"/>
            <a:ext cx="20288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8" name="Text Box 10"/>
          <p:cNvSpPr txBox="1">
            <a:spLocks noChangeArrowheads="1"/>
          </p:cNvSpPr>
          <p:nvPr/>
        </p:nvSpPr>
        <p:spPr bwMode="auto">
          <a:xfrm>
            <a:off x="2133600" y="152400"/>
            <a:ext cx="44196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Плавание,</a:t>
            </a:r>
            <a:r>
              <a:rPr lang="ru-RU" u="none">
                <a:latin typeface="Arial" charset="0"/>
              </a:rPr>
              <a:t> </a:t>
            </a:r>
            <a:r>
              <a:rPr lang="ru-RU" sz="2000" b="1" i="1" u="none">
                <a:solidFill>
                  <a:srgbClr val="0000FF"/>
                </a:solidFill>
                <a:latin typeface="Georgia" pitchFamily="18" charset="0"/>
              </a:rPr>
              <a:t>вид спорта, заключающийся в преодолении определенным стилем соревновательной дистанции от 50 до 1500 м. в бассейне.</a:t>
            </a:r>
          </a:p>
        </p:txBody>
      </p:sp>
      <p:sp>
        <p:nvSpPr>
          <p:cNvPr id="150539" name="Text Box 11"/>
          <p:cNvSpPr txBox="1">
            <a:spLocks noChangeArrowheads="1"/>
          </p:cNvSpPr>
          <p:nvPr/>
        </p:nvSpPr>
        <p:spPr bwMode="auto">
          <a:xfrm>
            <a:off x="2133600" y="2590800"/>
            <a:ext cx="47244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Синхронное плавание,</a:t>
            </a:r>
            <a:r>
              <a:rPr lang="ru-RU" u="none">
                <a:latin typeface="Arial" charset="0"/>
              </a:rPr>
              <a:t> </a:t>
            </a:r>
            <a:r>
              <a:rPr lang="ru-RU" sz="2000" b="1" i="1" u="none">
                <a:solidFill>
                  <a:srgbClr val="009900"/>
                </a:solidFill>
                <a:latin typeface="Georgia" pitchFamily="18" charset="0"/>
              </a:rPr>
              <a:t>выполнение в воде различных фигур под музыку. Участвуют только женщины.</a:t>
            </a:r>
          </a:p>
        </p:txBody>
      </p:sp>
      <p:sp>
        <p:nvSpPr>
          <p:cNvPr id="150540" name="Text Box 12"/>
          <p:cNvSpPr txBox="1">
            <a:spLocks noChangeArrowheads="1"/>
          </p:cNvSpPr>
          <p:nvPr/>
        </p:nvSpPr>
        <p:spPr bwMode="auto">
          <a:xfrm>
            <a:off x="1981200" y="4953000"/>
            <a:ext cx="502920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Прыжки в воду,</a:t>
            </a:r>
            <a:r>
              <a:rPr lang="ru-RU" u="none">
                <a:latin typeface="Arial" charset="0"/>
              </a:rPr>
              <a:t> </a:t>
            </a:r>
            <a:r>
              <a:rPr lang="ru-RU" b="1" i="1" u="none">
                <a:solidFill>
                  <a:srgbClr val="FF3300"/>
                </a:solidFill>
                <a:latin typeface="Georgia" pitchFamily="18" charset="0"/>
              </a:rPr>
              <a:t>вид спорта, включающий выполнение прыжков с трамплина с разнообразными вращениями и входом в воду головой или ногами.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5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8" grpId="0"/>
      <p:bldP spid="150539" grpId="0"/>
      <p:bldP spid="1505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FF"/>
            </a:gs>
            <a:gs pos="100000">
              <a:srgbClr val="FF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8" name="Picture 4" descr="водномот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228600"/>
            <a:ext cx="20097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09" name="Picture 5" descr="водномотор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19526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10" name="Picture 6" descr="серфинг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590800"/>
            <a:ext cx="20574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11" name="Picture 7" descr="парус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724400"/>
            <a:ext cx="17430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12" name="Picture 8" descr="парус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5029200"/>
            <a:ext cx="20288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2133600" y="5257800"/>
            <a:ext cx="4343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u="none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Парусный спорт,</a:t>
            </a:r>
            <a:r>
              <a:rPr lang="ru-RU" u="none">
                <a:latin typeface="Arial" charset="0"/>
              </a:rPr>
              <a:t> </a:t>
            </a:r>
            <a:r>
              <a:rPr lang="ru-RU" b="1" i="1" u="none">
                <a:solidFill>
                  <a:srgbClr val="9900CC"/>
                </a:solidFill>
                <a:latin typeface="Georgia" pitchFamily="18" charset="0"/>
              </a:rPr>
              <a:t>гонки на парусных судах.</a:t>
            </a:r>
          </a:p>
        </p:txBody>
      </p:sp>
      <p:sp>
        <p:nvSpPr>
          <p:cNvPr id="149514" name="Text Box 10"/>
          <p:cNvSpPr txBox="1">
            <a:spLocks noChangeArrowheads="1"/>
          </p:cNvSpPr>
          <p:nvPr/>
        </p:nvSpPr>
        <p:spPr bwMode="auto">
          <a:xfrm>
            <a:off x="2209800" y="228600"/>
            <a:ext cx="44958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u="none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Водно – моторный спорт,</a:t>
            </a:r>
            <a:r>
              <a:rPr lang="ru-RU" u="none">
                <a:latin typeface="Arial" charset="0"/>
              </a:rPr>
              <a:t> </a:t>
            </a:r>
            <a:r>
              <a:rPr lang="ru-RU" sz="2000" b="1" i="1" u="none">
                <a:solidFill>
                  <a:srgbClr val="339933"/>
                </a:solidFill>
                <a:latin typeface="Georgia" pitchFamily="18" charset="0"/>
              </a:rPr>
              <a:t>технический вид спорта, включающий скоростные соревнования и туризм на моторных судах.</a:t>
            </a:r>
          </a:p>
        </p:txBody>
      </p:sp>
      <p:sp>
        <p:nvSpPr>
          <p:cNvPr id="149515" name="Text Box 11"/>
          <p:cNvSpPr txBox="1">
            <a:spLocks noChangeArrowheads="1"/>
          </p:cNvSpPr>
          <p:nvPr/>
        </p:nvSpPr>
        <p:spPr bwMode="auto">
          <a:xfrm>
            <a:off x="381000" y="2819400"/>
            <a:ext cx="609600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u="none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Серфинг,</a:t>
            </a:r>
            <a:r>
              <a:rPr lang="ru-RU" u="none">
                <a:latin typeface="Arial" charset="0"/>
              </a:rPr>
              <a:t> </a:t>
            </a:r>
            <a:r>
              <a:rPr lang="ru-RU" b="1" i="1" u="none">
                <a:solidFill>
                  <a:srgbClr val="FF5050"/>
                </a:solidFill>
                <a:latin typeface="Georgia" pitchFamily="18" charset="0"/>
              </a:rPr>
              <a:t>вид водного спорта, соревнования на скорость, дальность передвижения по большим прибойным волнам на специальной пробковой или пенопластовой доске, стоя, без креплений.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3" grpId="0"/>
      <p:bldP spid="149514" grpId="0"/>
      <p:bldP spid="1495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99"/>
            </a:gs>
            <a:gs pos="100000">
              <a:srgbClr val="66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0" name="Picture 4" descr="подв спор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822825"/>
            <a:ext cx="236220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1" name="Picture 5" descr="гребля слало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438400"/>
            <a:ext cx="223837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2" name="Picture 6" descr="академгребля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22098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4" name="Picture 8" descr="байдарки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152400"/>
            <a:ext cx="219075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85" name="Text Box 9"/>
          <p:cNvSpPr txBox="1">
            <a:spLocks noChangeArrowheads="1"/>
          </p:cNvSpPr>
          <p:nvPr/>
        </p:nvSpPr>
        <p:spPr bwMode="auto">
          <a:xfrm>
            <a:off x="2209800" y="152400"/>
            <a:ext cx="4648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Гребля академическая,</a:t>
            </a:r>
            <a:r>
              <a:rPr lang="ru-RU" u="none">
                <a:latin typeface="Arial" charset="0"/>
              </a:rPr>
              <a:t> </a:t>
            </a:r>
            <a:r>
              <a:rPr lang="ru-RU" sz="2400" b="1" u="none">
                <a:solidFill>
                  <a:srgbClr val="FF3399"/>
                </a:solidFill>
                <a:latin typeface="Georgia" pitchFamily="18" charset="0"/>
              </a:rPr>
              <a:t>вид гребного спорта, включающий гонки на академических судах.</a:t>
            </a:r>
          </a:p>
        </p:txBody>
      </p:sp>
      <p:sp>
        <p:nvSpPr>
          <p:cNvPr id="152586" name="Text Box 10"/>
          <p:cNvSpPr txBox="1">
            <a:spLocks noChangeArrowheads="1"/>
          </p:cNvSpPr>
          <p:nvPr/>
        </p:nvSpPr>
        <p:spPr bwMode="auto">
          <a:xfrm>
            <a:off x="-228600" y="2819400"/>
            <a:ext cx="7239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Гребля слалом,</a:t>
            </a:r>
            <a:r>
              <a:rPr lang="ru-RU" u="none">
                <a:latin typeface="Arial" charset="0"/>
              </a:rPr>
              <a:t> </a:t>
            </a:r>
            <a:r>
              <a:rPr lang="ru-RU" sz="2400" b="1" u="none">
                <a:solidFill>
                  <a:srgbClr val="FF6600"/>
                </a:solidFill>
                <a:latin typeface="Georgia" pitchFamily="18" charset="0"/>
              </a:rPr>
              <a:t>вид гребного спорта, включающий гонки по бурному потоку воды через установленные ворота.</a:t>
            </a:r>
          </a:p>
        </p:txBody>
      </p:sp>
      <p:sp>
        <p:nvSpPr>
          <p:cNvPr id="152588" name="Text Box 12"/>
          <p:cNvSpPr txBox="1">
            <a:spLocks noChangeArrowheads="1"/>
          </p:cNvSpPr>
          <p:nvPr/>
        </p:nvSpPr>
        <p:spPr bwMode="auto">
          <a:xfrm>
            <a:off x="2514600" y="4724400"/>
            <a:ext cx="6629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Подводный спорт,</a:t>
            </a:r>
            <a:r>
              <a:rPr lang="ru-RU" u="none">
                <a:latin typeface="Arial" charset="0"/>
              </a:rPr>
              <a:t> </a:t>
            </a:r>
            <a:r>
              <a:rPr lang="ru-RU" sz="2400" b="1" u="none">
                <a:solidFill>
                  <a:srgbClr val="009900"/>
                </a:solidFill>
                <a:latin typeface="Georgia" pitchFamily="18" charset="0"/>
              </a:rPr>
              <a:t>скоростное плавание на различные дистанции, ныряние, туризм и охота под водой с применением специального снаряжения.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10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2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2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5" grpId="0"/>
      <p:bldP spid="152586" grpId="0"/>
      <p:bldP spid="15258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4" name="Picture 4" descr="ездовой спор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743200"/>
            <a:ext cx="20288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5" name="Picture 5" descr="конный спорт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1600200"/>
            <a:ext cx="1168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6" name="Picture 6" descr="конный спорт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28600"/>
            <a:ext cx="28956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7" name="Picture 7" descr="конный спор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152400"/>
            <a:ext cx="11747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8" name="Picture 8" descr="велоспорт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86575" y="4419600"/>
            <a:ext cx="20097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09" name="Picture 9" descr="велоспорт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4419600"/>
            <a:ext cx="199707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1" name="Text Box 11"/>
          <p:cNvSpPr txBox="1">
            <a:spLocks noChangeArrowheads="1"/>
          </p:cNvSpPr>
          <p:nvPr/>
        </p:nvSpPr>
        <p:spPr bwMode="auto">
          <a:xfrm>
            <a:off x="3429000" y="228600"/>
            <a:ext cx="41148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Конный спорт,</a:t>
            </a:r>
            <a:r>
              <a:rPr lang="ru-RU" u="none">
                <a:latin typeface="Arial" charset="0"/>
              </a:rPr>
              <a:t> </a:t>
            </a:r>
            <a:r>
              <a:rPr lang="ru-RU" sz="2400" b="1" u="none">
                <a:solidFill>
                  <a:srgbClr val="669900"/>
                </a:solidFill>
                <a:latin typeface="Georgia" pitchFamily="18" charset="0"/>
              </a:rPr>
              <a:t>соревнования в различных видах езды и упражнениях на лошади.</a:t>
            </a:r>
          </a:p>
        </p:txBody>
      </p:sp>
      <p:sp>
        <p:nvSpPr>
          <p:cNvPr id="153612" name="Text Box 12"/>
          <p:cNvSpPr txBox="1">
            <a:spLocks noChangeArrowheads="1"/>
          </p:cNvSpPr>
          <p:nvPr/>
        </p:nvSpPr>
        <p:spPr bwMode="auto">
          <a:xfrm>
            <a:off x="2819400" y="2895600"/>
            <a:ext cx="6324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Ездовой спорт,</a:t>
            </a:r>
            <a:r>
              <a:rPr lang="ru-RU" u="none">
                <a:latin typeface="Arial" charset="0"/>
              </a:rPr>
              <a:t> </a:t>
            </a:r>
            <a:r>
              <a:rPr lang="ru-RU" sz="2400" b="1" u="none">
                <a:solidFill>
                  <a:srgbClr val="0066FF"/>
                </a:solidFill>
                <a:latin typeface="Georgia" pitchFamily="18" charset="0"/>
              </a:rPr>
              <a:t>гонки на собачьих упряжках.</a:t>
            </a:r>
          </a:p>
        </p:txBody>
      </p:sp>
      <p:sp>
        <p:nvSpPr>
          <p:cNvPr id="153613" name="Text Box 13"/>
          <p:cNvSpPr txBox="1">
            <a:spLocks noChangeArrowheads="1"/>
          </p:cNvSpPr>
          <p:nvPr/>
        </p:nvSpPr>
        <p:spPr bwMode="auto">
          <a:xfrm>
            <a:off x="2133600" y="4191000"/>
            <a:ext cx="49530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Велосипедный спорт,</a:t>
            </a:r>
            <a:r>
              <a:rPr lang="ru-RU" u="none">
                <a:latin typeface="Arial" charset="0"/>
              </a:rPr>
              <a:t> </a:t>
            </a:r>
            <a:r>
              <a:rPr lang="ru-RU" sz="2400" b="1" u="none">
                <a:solidFill>
                  <a:srgbClr val="9900FF"/>
                </a:solidFill>
                <a:latin typeface="Georgia" pitchFamily="18" charset="0"/>
              </a:rPr>
              <a:t>вид спорта, в котором спортсменам необходимо как можно быстрее проходить дистанцию на велосипедах.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15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5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7" dur="5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1" grpId="0"/>
      <p:bldP spid="153612" grpId="0"/>
      <p:bldP spid="1536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50000">
              <a:srgbClr val="FFFF99"/>
            </a:gs>
            <a:gs pos="100000">
              <a:srgbClr val="66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8" name="Picture 4" descr="автоспор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2286000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29" name="Picture 5" descr="мотоспор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2163" y="2362200"/>
            <a:ext cx="18399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30" name="Picture 6" descr="парашю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495800"/>
            <a:ext cx="18732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31" name="Text Box 7"/>
          <p:cNvSpPr txBox="1">
            <a:spLocks noChangeArrowheads="1"/>
          </p:cNvSpPr>
          <p:nvPr/>
        </p:nvSpPr>
        <p:spPr bwMode="auto">
          <a:xfrm>
            <a:off x="2514600" y="304800"/>
            <a:ext cx="6400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Автомобильный спорт,</a:t>
            </a:r>
            <a:r>
              <a:rPr lang="ru-RU" u="none">
                <a:latin typeface="Arial" charset="0"/>
              </a:rPr>
              <a:t> </a:t>
            </a:r>
            <a:r>
              <a:rPr lang="ru-RU" sz="2400" b="1" u="none">
                <a:solidFill>
                  <a:srgbClr val="FF6600"/>
                </a:solidFill>
                <a:latin typeface="Georgia" pitchFamily="18" charset="0"/>
              </a:rPr>
              <a:t>соревнования на гоночных, спортивных, серийных автомобилях.</a:t>
            </a:r>
          </a:p>
        </p:txBody>
      </p:sp>
      <p:sp>
        <p:nvSpPr>
          <p:cNvPr id="154632" name="Text Box 8"/>
          <p:cNvSpPr txBox="1">
            <a:spLocks noChangeArrowheads="1"/>
          </p:cNvSpPr>
          <p:nvPr/>
        </p:nvSpPr>
        <p:spPr bwMode="auto">
          <a:xfrm>
            <a:off x="381000" y="2743200"/>
            <a:ext cx="6858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Мотоспорт,</a:t>
            </a:r>
            <a:r>
              <a:rPr lang="ru-RU" u="none">
                <a:latin typeface="Arial" charset="0"/>
              </a:rPr>
              <a:t> </a:t>
            </a:r>
            <a:r>
              <a:rPr lang="ru-RU" sz="2400" b="1" u="none">
                <a:solidFill>
                  <a:srgbClr val="666633"/>
                </a:solidFill>
                <a:latin typeface="Georgia" pitchFamily="18" charset="0"/>
              </a:rPr>
              <a:t>вид включающий мотоциклетный кросс, шоссейные гонки.</a:t>
            </a:r>
          </a:p>
        </p:txBody>
      </p:sp>
      <p:sp>
        <p:nvSpPr>
          <p:cNvPr id="154633" name="Text Box 9"/>
          <p:cNvSpPr txBox="1">
            <a:spLocks noChangeArrowheads="1"/>
          </p:cNvSpPr>
          <p:nvPr/>
        </p:nvSpPr>
        <p:spPr bwMode="auto">
          <a:xfrm>
            <a:off x="2209800" y="4953000"/>
            <a:ext cx="69342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Парашютный спорт,</a:t>
            </a:r>
            <a:r>
              <a:rPr lang="ru-RU" u="none">
                <a:latin typeface="Arial" charset="0"/>
              </a:rPr>
              <a:t> </a:t>
            </a:r>
            <a:r>
              <a:rPr lang="ru-RU" sz="2400" b="1" u="none">
                <a:solidFill>
                  <a:srgbClr val="CC3300"/>
                </a:solidFill>
                <a:latin typeface="Georgia" pitchFamily="18" charset="0"/>
              </a:rPr>
              <a:t>вид авиационного спорта, прыжки с парашютом с летательных аппаратов на точность приземления.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1" grpId="0"/>
      <p:bldP spid="154632" grpId="0"/>
      <p:bldP spid="1546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CC"/>
            </a:gs>
            <a:gs pos="50000">
              <a:srgbClr val="FFFF99"/>
            </a:gs>
            <a:gs pos="100000">
              <a:srgbClr val="66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2" name="Picture 4" descr="снойбор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17145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3" name="Picture 5" descr="скел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3200400"/>
            <a:ext cx="20097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4" name="Picture 6" descr="скей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953000"/>
            <a:ext cx="20002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2590800" y="152400"/>
            <a:ext cx="61722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Сноубординг,</a:t>
            </a:r>
            <a:r>
              <a:rPr lang="ru-RU" u="none">
                <a:latin typeface="Arial" charset="0"/>
              </a:rPr>
              <a:t> </a:t>
            </a:r>
            <a:r>
              <a:rPr lang="ru-RU" sz="2000" b="1" u="none">
                <a:solidFill>
                  <a:srgbClr val="0066FF"/>
                </a:solidFill>
                <a:latin typeface="Georgia" pitchFamily="18" charset="0"/>
              </a:rPr>
              <a:t>вид горнолыжного спорта, спуск по снежному склону, а также выполнение акробатических элементов на специальной полуовальной трассе – полутрубе. </a:t>
            </a:r>
          </a:p>
        </p:txBody>
      </p:sp>
      <p:sp>
        <p:nvSpPr>
          <p:cNvPr id="155656" name="Text Box 8"/>
          <p:cNvSpPr txBox="1">
            <a:spLocks noChangeArrowheads="1"/>
          </p:cNvSpPr>
          <p:nvPr/>
        </p:nvSpPr>
        <p:spPr bwMode="auto">
          <a:xfrm>
            <a:off x="533400" y="3200400"/>
            <a:ext cx="61722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Скелетон,</a:t>
            </a:r>
            <a:r>
              <a:rPr lang="ru-RU" u="none">
                <a:latin typeface="Arial" charset="0"/>
              </a:rPr>
              <a:t> </a:t>
            </a:r>
            <a:r>
              <a:rPr lang="ru-RU" sz="2000" b="1" u="none">
                <a:solidFill>
                  <a:srgbClr val="9900FF"/>
                </a:solidFill>
                <a:latin typeface="Georgia" pitchFamily="18" charset="0"/>
              </a:rPr>
              <a:t>спуск по ледяному желобу на двухполозевых санях на укрепленной раме.</a:t>
            </a:r>
          </a:p>
        </p:txBody>
      </p:sp>
      <p:sp>
        <p:nvSpPr>
          <p:cNvPr id="155657" name="Text Box 9"/>
          <p:cNvSpPr txBox="1">
            <a:spLocks noChangeArrowheads="1"/>
          </p:cNvSpPr>
          <p:nvPr/>
        </p:nvSpPr>
        <p:spPr bwMode="auto">
          <a:xfrm>
            <a:off x="2743200" y="5181600"/>
            <a:ext cx="6248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Скейтбординг,</a:t>
            </a:r>
            <a:r>
              <a:rPr lang="ru-RU" u="none">
                <a:latin typeface="Arial" charset="0"/>
              </a:rPr>
              <a:t> </a:t>
            </a:r>
            <a:r>
              <a:rPr lang="ru-RU" b="1" u="none">
                <a:solidFill>
                  <a:srgbClr val="0000FF"/>
                </a:solidFill>
                <a:latin typeface="Georgia" pitchFamily="18" charset="0"/>
              </a:rPr>
              <a:t>катание на роликовой доске с преодолением препятствий и выполнением сложных фигур.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5" grpId="0"/>
      <p:bldP spid="155656" grpId="0"/>
      <p:bldP spid="1556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CCFF"/>
            </a:gs>
            <a:gs pos="100000">
              <a:srgbClr val="765E7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2" name="Text Box 44"/>
          <p:cNvSpPr txBox="1">
            <a:spLocks noChangeArrowheads="1"/>
          </p:cNvSpPr>
          <p:nvPr/>
        </p:nvSpPr>
        <p:spPr bwMode="auto">
          <a:xfrm>
            <a:off x="1600200" y="914400"/>
            <a:ext cx="685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u="none">
              <a:latin typeface="Arial" charset="0"/>
            </a:endParaRPr>
          </a:p>
        </p:txBody>
      </p:sp>
      <p:sp>
        <p:nvSpPr>
          <p:cNvPr id="7230" name="Rectangle 62"/>
          <p:cNvSpPr>
            <a:spLocks noChangeArrowheads="1"/>
          </p:cNvSpPr>
          <p:nvPr/>
        </p:nvSpPr>
        <p:spPr bwMode="auto">
          <a:xfrm>
            <a:off x="2286000" y="2362200"/>
            <a:ext cx="2514600" cy="533400"/>
          </a:xfrm>
          <a:prstGeom prst="rect">
            <a:avLst/>
          </a:prstGeom>
          <a:solidFill>
            <a:srgbClr val="FFFF00"/>
          </a:solidFill>
          <a:ln w="5715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i="1" u="none">
                <a:solidFill>
                  <a:srgbClr val="FF3300"/>
                </a:solidFill>
                <a:latin typeface="Arial" charset="0"/>
              </a:rPr>
              <a:t>лыжи</a:t>
            </a:r>
          </a:p>
        </p:txBody>
      </p:sp>
      <p:sp>
        <p:nvSpPr>
          <p:cNvPr id="7232" name="Rectangle 64"/>
          <p:cNvSpPr>
            <a:spLocks noChangeArrowheads="1"/>
          </p:cNvSpPr>
          <p:nvPr/>
        </p:nvSpPr>
        <p:spPr bwMode="auto">
          <a:xfrm>
            <a:off x="2971800" y="5715000"/>
            <a:ext cx="4876800" cy="609600"/>
          </a:xfrm>
          <a:prstGeom prst="rect">
            <a:avLst/>
          </a:prstGeom>
          <a:solidFill>
            <a:srgbClr val="FFFF00"/>
          </a:solidFill>
          <a:ln w="5715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i="1" u="none">
                <a:solidFill>
                  <a:srgbClr val="FF3300"/>
                </a:solidFill>
                <a:latin typeface="Arial" charset="0"/>
              </a:rPr>
              <a:t>Спортивные игры</a:t>
            </a:r>
          </a:p>
        </p:txBody>
      </p:sp>
      <p:sp>
        <p:nvSpPr>
          <p:cNvPr id="7234" name="Rectangle 66"/>
          <p:cNvSpPr>
            <a:spLocks noChangeArrowheads="1"/>
          </p:cNvSpPr>
          <p:nvPr/>
        </p:nvSpPr>
        <p:spPr bwMode="auto">
          <a:xfrm>
            <a:off x="1219200" y="4572000"/>
            <a:ext cx="4724400" cy="609600"/>
          </a:xfrm>
          <a:prstGeom prst="rect">
            <a:avLst/>
          </a:prstGeom>
          <a:solidFill>
            <a:srgbClr val="FFFF00"/>
          </a:solidFill>
          <a:ln w="5715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i="1" u="none">
                <a:solidFill>
                  <a:srgbClr val="FF3300"/>
                </a:solidFill>
                <a:latin typeface="Arial" charset="0"/>
              </a:rPr>
              <a:t>Легкая атлетика</a:t>
            </a:r>
          </a:p>
        </p:txBody>
      </p:sp>
      <p:sp>
        <p:nvSpPr>
          <p:cNvPr id="7236" name="Rectangle 68"/>
          <p:cNvSpPr>
            <a:spLocks noChangeArrowheads="1"/>
          </p:cNvSpPr>
          <p:nvPr/>
        </p:nvSpPr>
        <p:spPr bwMode="auto">
          <a:xfrm>
            <a:off x="4038600" y="3505200"/>
            <a:ext cx="2971800" cy="533400"/>
          </a:xfrm>
          <a:prstGeom prst="rect">
            <a:avLst/>
          </a:prstGeom>
          <a:solidFill>
            <a:srgbClr val="FFFF00"/>
          </a:solidFill>
          <a:ln w="5715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i="1" u="none">
                <a:solidFill>
                  <a:srgbClr val="FF3300"/>
                </a:solidFill>
                <a:latin typeface="Arial" charset="0"/>
              </a:rPr>
              <a:t>гимнастика</a:t>
            </a:r>
          </a:p>
        </p:txBody>
      </p:sp>
      <p:sp>
        <p:nvSpPr>
          <p:cNvPr id="7238" name="Rectangle 70"/>
          <p:cNvSpPr>
            <a:spLocks noChangeArrowheads="1"/>
          </p:cNvSpPr>
          <p:nvPr/>
        </p:nvSpPr>
        <p:spPr bwMode="auto">
          <a:xfrm>
            <a:off x="762000" y="609600"/>
            <a:ext cx="7696200" cy="1143000"/>
          </a:xfrm>
          <a:prstGeom prst="rect">
            <a:avLst/>
          </a:prstGeom>
          <a:solidFill>
            <a:srgbClr val="FFFF00"/>
          </a:solidFill>
          <a:ln w="57150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i="1" u="none">
                <a:solidFill>
                  <a:srgbClr val="FF3300"/>
                </a:solidFill>
                <a:latin typeface="Georgia" pitchFamily="18" charset="0"/>
              </a:rPr>
              <a:t>Виды физической</a:t>
            </a:r>
            <a:r>
              <a:rPr lang="ru-RU" sz="4000" b="1" i="1" u="none">
                <a:solidFill>
                  <a:srgbClr val="FF3300"/>
                </a:solidFill>
                <a:latin typeface="Georgia" pitchFamily="18" charset="0"/>
              </a:rPr>
              <a:t> </a:t>
            </a:r>
            <a:r>
              <a:rPr lang="ru-RU" sz="3600" b="1" i="1" u="none">
                <a:solidFill>
                  <a:srgbClr val="FF3300"/>
                </a:solidFill>
                <a:latin typeface="Georgia" pitchFamily="18" charset="0"/>
              </a:rPr>
              <a:t>культуры</a:t>
            </a:r>
          </a:p>
        </p:txBody>
      </p:sp>
      <p:sp>
        <p:nvSpPr>
          <p:cNvPr id="7240" name="AutoShape 72"/>
          <p:cNvSpPr>
            <a:spLocks noChangeArrowheads="1"/>
          </p:cNvSpPr>
          <p:nvPr/>
        </p:nvSpPr>
        <p:spPr bwMode="auto">
          <a:xfrm>
            <a:off x="1524000" y="1752600"/>
            <a:ext cx="609600" cy="1066800"/>
          </a:xfrm>
          <a:prstGeom prst="curvedRightArrow">
            <a:avLst>
              <a:gd name="adj1" fmla="val 35000"/>
              <a:gd name="adj2" fmla="val 70000"/>
              <a:gd name="adj3" fmla="val 33333"/>
            </a:avLst>
          </a:prstGeom>
          <a:solidFill>
            <a:srgbClr val="00CC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u="none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7249" name="AutoShape 81"/>
          <p:cNvSpPr>
            <a:spLocks noChangeArrowheads="1"/>
          </p:cNvSpPr>
          <p:nvPr/>
        </p:nvSpPr>
        <p:spPr bwMode="auto">
          <a:xfrm>
            <a:off x="228600" y="1752600"/>
            <a:ext cx="914400" cy="3657600"/>
          </a:xfrm>
          <a:prstGeom prst="curvedRightArrow">
            <a:avLst>
              <a:gd name="adj1" fmla="val 37185"/>
              <a:gd name="adj2" fmla="val 117185"/>
              <a:gd name="adj3" fmla="val 33333"/>
            </a:avLst>
          </a:prstGeom>
          <a:solidFill>
            <a:srgbClr val="00CC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51" name="AutoShape 83"/>
          <p:cNvSpPr>
            <a:spLocks noChangeArrowheads="1"/>
          </p:cNvSpPr>
          <p:nvPr/>
        </p:nvSpPr>
        <p:spPr bwMode="auto">
          <a:xfrm>
            <a:off x="8077200" y="1752600"/>
            <a:ext cx="685800" cy="5105400"/>
          </a:xfrm>
          <a:prstGeom prst="curvedLeftArrow">
            <a:avLst>
              <a:gd name="adj1" fmla="val 100190"/>
              <a:gd name="adj2" fmla="val 249079"/>
              <a:gd name="adj3" fmla="val 33333"/>
            </a:avLst>
          </a:prstGeom>
          <a:solidFill>
            <a:srgbClr val="00CC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53" name="AutoShape 85"/>
          <p:cNvSpPr>
            <a:spLocks noChangeArrowheads="1"/>
          </p:cNvSpPr>
          <p:nvPr/>
        </p:nvSpPr>
        <p:spPr bwMode="auto">
          <a:xfrm>
            <a:off x="7239000" y="1752600"/>
            <a:ext cx="533400" cy="2438400"/>
          </a:xfrm>
          <a:prstGeom prst="curvedLeftArrow">
            <a:avLst>
              <a:gd name="adj1" fmla="val 91429"/>
              <a:gd name="adj2" fmla="val 182857"/>
              <a:gd name="adj3" fmla="val 33333"/>
            </a:avLst>
          </a:prstGeom>
          <a:solidFill>
            <a:srgbClr val="00CC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2" grpId="0" autoUpdateAnimBg="0"/>
      <p:bldP spid="7230" grpId="0" animBg="1" autoUpdateAnimBg="0"/>
      <p:bldP spid="7232" grpId="0" animBg="1" autoUpdateAnimBg="0"/>
      <p:bldP spid="7234" grpId="0" animBg="1" autoUpdateAnimBg="0"/>
      <p:bldP spid="7236" grpId="0" animBg="1" autoUpdateAnimBg="0"/>
      <p:bldP spid="7238" grpId="0" animBg="1" autoUpdateAnimBg="0"/>
      <p:bldP spid="7240" grpId="0" animBg="1" autoUpdateAnimBg="0"/>
      <p:bldP spid="7249" grpId="0" animBg="1"/>
      <p:bldP spid="7251" grpId="0" animBg="1"/>
      <p:bldP spid="725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50000">
              <a:srgbClr val="FFCCFF"/>
            </a:gs>
            <a:gs pos="100000">
              <a:srgbClr val="66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80" name="Picture 8" descr="штанга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23622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81" name="Picture 9" descr="штанг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3738" y="152400"/>
            <a:ext cx="190023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82" name="Picture 10" descr="борьба вольна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2133600"/>
            <a:ext cx="34290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83" name="Picture 11" descr="дзюд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4419600"/>
            <a:ext cx="1916113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 Box 13"/>
          <p:cNvSpPr txBox="1">
            <a:spLocks noChangeArrowheads="1"/>
          </p:cNvSpPr>
          <p:nvPr/>
        </p:nvSpPr>
        <p:spPr bwMode="auto">
          <a:xfrm>
            <a:off x="4572000" y="3733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156686" name="Text Box 14"/>
          <p:cNvSpPr txBox="1">
            <a:spLocks noChangeArrowheads="1"/>
          </p:cNvSpPr>
          <p:nvPr/>
        </p:nvSpPr>
        <p:spPr bwMode="auto">
          <a:xfrm>
            <a:off x="2362200" y="152400"/>
            <a:ext cx="46482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Тяжелая атлетика,</a:t>
            </a:r>
            <a:r>
              <a:rPr lang="ru-RU" u="none">
                <a:latin typeface="Arial" charset="0"/>
              </a:rPr>
              <a:t> </a:t>
            </a:r>
            <a:r>
              <a:rPr lang="ru-RU" b="1" i="1" u="none">
                <a:solidFill>
                  <a:srgbClr val="FF9900"/>
                </a:solidFill>
                <a:latin typeface="Georgia" pitchFamily="18" charset="0"/>
              </a:rPr>
              <a:t>соревнования в поднятии тяжестей в различных весовых категориях</a:t>
            </a:r>
          </a:p>
        </p:txBody>
      </p:sp>
      <p:sp>
        <p:nvSpPr>
          <p:cNvPr id="156688" name="Text Box 16"/>
          <p:cNvSpPr txBox="1">
            <a:spLocks noChangeArrowheads="1"/>
          </p:cNvSpPr>
          <p:nvPr/>
        </p:nvSpPr>
        <p:spPr bwMode="auto">
          <a:xfrm>
            <a:off x="2514600" y="5105400"/>
            <a:ext cx="47244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Дзюдо,</a:t>
            </a:r>
            <a:r>
              <a:rPr lang="ru-RU">
                <a:latin typeface="Arial" charset="0"/>
              </a:rPr>
              <a:t> </a:t>
            </a:r>
            <a:r>
              <a:rPr lang="ru-RU" b="1" i="1" u="none">
                <a:solidFill>
                  <a:srgbClr val="FF9900"/>
                </a:solidFill>
                <a:latin typeface="Arial" charset="0"/>
              </a:rPr>
              <a:t>вид спортивного единоборства, в котором наряду с бросками разрешены болевые и удушающие приемы.</a:t>
            </a:r>
          </a:p>
        </p:txBody>
      </p:sp>
      <p:sp>
        <p:nvSpPr>
          <p:cNvPr id="156689" name="Text Box 17"/>
          <p:cNvSpPr txBox="1">
            <a:spLocks noChangeArrowheads="1"/>
          </p:cNvSpPr>
          <p:nvPr/>
        </p:nvSpPr>
        <p:spPr bwMode="auto">
          <a:xfrm rot="-2048928">
            <a:off x="6248400" y="2743200"/>
            <a:ext cx="411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Вольная борьба.</a:t>
            </a:r>
          </a:p>
        </p:txBody>
      </p:sp>
      <p:pic>
        <p:nvPicPr>
          <p:cNvPr id="156691" name="Picture 19" descr="бокс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600" y="4495800"/>
            <a:ext cx="19685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92" name="Text Box 20"/>
          <p:cNvSpPr txBox="1">
            <a:spLocks noChangeArrowheads="1"/>
          </p:cNvSpPr>
          <p:nvPr/>
        </p:nvSpPr>
        <p:spPr bwMode="auto">
          <a:xfrm>
            <a:off x="228600" y="1981200"/>
            <a:ext cx="19812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Бокс –</a:t>
            </a:r>
            <a:r>
              <a:rPr lang="ru-RU">
                <a:latin typeface="Arial" charset="0"/>
              </a:rPr>
              <a:t> </a:t>
            </a:r>
            <a:r>
              <a:rPr lang="ru-RU" b="1" i="1" u="none">
                <a:solidFill>
                  <a:srgbClr val="009900"/>
                </a:solidFill>
                <a:latin typeface="Arial" charset="0"/>
              </a:rPr>
              <a:t>спортивное единоборство, кулачный бой двух спортсменов, проводимый на ринге.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15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15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6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6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156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500"/>
                                        <p:tgtEl>
                                          <p:spTgt spid="15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6" grpId="0"/>
      <p:bldP spid="156688" grpId="0"/>
      <p:bldP spid="15668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381000" y="381000"/>
            <a:ext cx="8534400" cy="62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5400" b="1" u="none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Индивидуальные виды спорта –</a:t>
            </a:r>
            <a:r>
              <a:rPr lang="ru-RU" sz="4400" b="1" u="none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4400" b="1" u="none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плавание, легкая атлетика, гимнастика – формируют характер, укрепляют самодисциплину, выдержку и способствуют гармоническому развитию всей мускулатуры тела, укрепляют здоровье ,закаляют волю, способствуют совершенствованию человеческой личности.</a:t>
            </a:r>
          </a:p>
        </p:txBody>
      </p:sp>
      <p:sp>
        <p:nvSpPr>
          <p:cNvPr id="32771" name="Text Box 5">
            <a:hlinkClick r:id="rId2"/>
          </p:cNvPr>
          <p:cNvSpPr txBox="1">
            <a:spLocks noChangeArrowheads="1"/>
          </p:cNvSpPr>
          <p:nvPr/>
        </p:nvSpPr>
        <p:spPr bwMode="auto">
          <a:xfrm>
            <a:off x="7345363" y="6237288"/>
            <a:ext cx="1798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u="none">
                <a:latin typeface="Batang" pitchFamily="18" charset="-127"/>
              </a:rPr>
              <a:t>www.cdfdc.narod.ru</a:t>
            </a:r>
            <a:endParaRPr lang="ru-RU" sz="1000" u="none">
              <a:latin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FFFF"/>
            </a:gs>
            <a:gs pos="100000">
              <a:srgbClr val="66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9" name="WordArt 5"/>
          <p:cNvSpPr>
            <a:spLocks noChangeArrowheads="1" noChangeShapeType="1" noTextEdit="1"/>
          </p:cNvSpPr>
          <p:nvPr/>
        </p:nvSpPr>
        <p:spPr bwMode="auto">
          <a:xfrm rot="203481">
            <a:off x="762000" y="0"/>
            <a:ext cx="71628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96519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Лыжи</a:t>
            </a:r>
          </a:p>
        </p:txBody>
      </p:sp>
      <p:sp>
        <p:nvSpPr>
          <p:cNvPr id="129033" name="WordArt 9"/>
          <p:cNvSpPr>
            <a:spLocks noChangeArrowheads="1" noChangeShapeType="1" noTextEdit="1"/>
          </p:cNvSpPr>
          <p:nvPr/>
        </p:nvSpPr>
        <p:spPr bwMode="auto">
          <a:xfrm>
            <a:off x="1219200" y="1676400"/>
            <a:ext cx="3352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лыжные гонки</a:t>
            </a:r>
          </a:p>
        </p:txBody>
      </p:sp>
      <p:sp>
        <p:nvSpPr>
          <p:cNvPr id="129034" name="WordArt 10"/>
          <p:cNvSpPr>
            <a:spLocks noChangeArrowheads="1" noChangeShapeType="1" noTextEdit="1"/>
          </p:cNvSpPr>
          <p:nvPr/>
        </p:nvSpPr>
        <p:spPr bwMode="auto">
          <a:xfrm>
            <a:off x="6324600" y="5791200"/>
            <a:ext cx="200025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биатлон</a:t>
            </a:r>
          </a:p>
        </p:txBody>
      </p:sp>
      <p:sp>
        <p:nvSpPr>
          <p:cNvPr id="129036" name="WordArt 12"/>
          <p:cNvSpPr>
            <a:spLocks noChangeArrowheads="1" noChangeShapeType="1" noTextEdit="1"/>
          </p:cNvSpPr>
          <p:nvPr/>
        </p:nvSpPr>
        <p:spPr bwMode="auto">
          <a:xfrm>
            <a:off x="1371600" y="5791200"/>
            <a:ext cx="25908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фристайл</a:t>
            </a:r>
          </a:p>
        </p:txBody>
      </p:sp>
      <p:sp>
        <p:nvSpPr>
          <p:cNvPr id="129037" name="WordArt 13"/>
          <p:cNvSpPr>
            <a:spLocks noChangeArrowheads="1" noChangeShapeType="1" noTextEdit="1"/>
          </p:cNvSpPr>
          <p:nvPr/>
        </p:nvSpPr>
        <p:spPr bwMode="auto">
          <a:xfrm>
            <a:off x="3886200" y="4572000"/>
            <a:ext cx="5029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лыжное двоеборье</a:t>
            </a:r>
          </a:p>
        </p:txBody>
      </p:sp>
      <p:sp>
        <p:nvSpPr>
          <p:cNvPr id="129038" name="WordArt 14"/>
          <p:cNvSpPr>
            <a:spLocks noChangeArrowheads="1" noChangeShapeType="1" noTextEdit="1"/>
          </p:cNvSpPr>
          <p:nvPr/>
        </p:nvSpPr>
        <p:spPr bwMode="auto">
          <a:xfrm>
            <a:off x="3962400" y="2514600"/>
            <a:ext cx="46482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горнолыжный спорт</a:t>
            </a:r>
          </a:p>
        </p:txBody>
      </p:sp>
      <p:sp>
        <p:nvSpPr>
          <p:cNvPr id="129041" name="WordArt 17"/>
          <p:cNvSpPr>
            <a:spLocks noChangeArrowheads="1" noChangeShapeType="1" noTextEdit="1"/>
          </p:cNvSpPr>
          <p:nvPr/>
        </p:nvSpPr>
        <p:spPr bwMode="auto">
          <a:xfrm>
            <a:off x="1219200" y="3657600"/>
            <a:ext cx="4572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66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прыжки с трамплина</a:t>
            </a:r>
          </a:p>
        </p:txBody>
      </p:sp>
      <p:sp>
        <p:nvSpPr>
          <p:cNvPr id="5129" name="AutoShape 20"/>
          <p:cNvSpPr>
            <a:spLocks noChangeArrowheads="1"/>
          </p:cNvSpPr>
          <p:nvPr/>
        </p:nvSpPr>
        <p:spPr bwMode="auto">
          <a:xfrm>
            <a:off x="457200" y="1600200"/>
            <a:ext cx="685800" cy="6858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1ADE2"/>
              </a:gs>
              <a:gs pos="100000">
                <a:srgbClr val="99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0" name="AutoShape 23"/>
          <p:cNvSpPr>
            <a:spLocks noChangeArrowheads="1"/>
          </p:cNvSpPr>
          <p:nvPr/>
        </p:nvSpPr>
        <p:spPr bwMode="auto">
          <a:xfrm>
            <a:off x="533400" y="5867400"/>
            <a:ext cx="685800" cy="6858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1ADE2"/>
              </a:gs>
              <a:gs pos="100000">
                <a:srgbClr val="99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1" name="AutoShape 25"/>
          <p:cNvSpPr>
            <a:spLocks noChangeArrowheads="1"/>
          </p:cNvSpPr>
          <p:nvPr/>
        </p:nvSpPr>
        <p:spPr bwMode="auto">
          <a:xfrm>
            <a:off x="3124200" y="2590800"/>
            <a:ext cx="685800" cy="6858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1ADE2"/>
              </a:gs>
              <a:gs pos="100000">
                <a:srgbClr val="99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2" name="AutoShape 26"/>
          <p:cNvSpPr>
            <a:spLocks noChangeArrowheads="1"/>
          </p:cNvSpPr>
          <p:nvPr/>
        </p:nvSpPr>
        <p:spPr bwMode="auto">
          <a:xfrm>
            <a:off x="381000" y="3581400"/>
            <a:ext cx="685800" cy="6858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1ADE2"/>
              </a:gs>
              <a:gs pos="100000">
                <a:srgbClr val="99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3" name="AutoShape 27"/>
          <p:cNvSpPr>
            <a:spLocks noChangeArrowheads="1"/>
          </p:cNvSpPr>
          <p:nvPr/>
        </p:nvSpPr>
        <p:spPr bwMode="auto">
          <a:xfrm>
            <a:off x="3048000" y="4648200"/>
            <a:ext cx="685800" cy="6858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1ADE2"/>
              </a:gs>
              <a:gs pos="100000">
                <a:srgbClr val="99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4" name="AutoShape 28"/>
          <p:cNvSpPr>
            <a:spLocks noChangeArrowheads="1"/>
          </p:cNvSpPr>
          <p:nvPr/>
        </p:nvSpPr>
        <p:spPr bwMode="auto">
          <a:xfrm>
            <a:off x="5486400" y="5867400"/>
            <a:ext cx="685800" cy="6858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F1ADE2"/>
              </a:gs>
              <a:gs pos="100000">
                <a:srgbClr val="99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rgbClr val="FFFF66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 descr="лыжные гонки Лазут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152400"/>
            <a:ext cx="12366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3" name="Picture 5" descr="биатлон Резц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4800600"/>
            <a:ext cx="1560513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4" name="Picture 6" descr="биатлон Чепик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800600"/>
            <a:ext cx="228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5" name="Picture 7" descr="биатлон2 Галина Куклев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4724400"/>
            <a:ext cx="1752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6" name="Picture 8" descr="лыжные гонки Чепалов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1676400"/>
            <a:ext cx="1239838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7" name="Picture 9" descr="лыжные гонки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152400"/>
            <a:ext cx="26638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8" name="Text Box 10"/>
          <p:cNvSpPr txBox="1">
            <a:spLocks noChangeArrowheads="1"/>
          </p:cNvSpPr>
          <p:nvPr/>
        </p:nvSpPr>
        <p:spPr bwMode="auto">
          <a:xfrm>
            <a:off x="2819400" y="457200"/>
            <a:ext cx="4572000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3300"/>
                </a:solidFill>
                <a:latin typeface="Georgia" pitchFamily="18" charset="0"/>
              </a:rPr>
              <a:t>Лыжные гонки</a:t>
            </a:r>
            <a:r>
              <a:rPr lang="ru-RU" sz="2400" b="1" i="1" u="none">
                <a:solidFill>
                  <a:srgbClr val="0000FF"/>
                </a:solidFill>
                <a:latin typeface="Georgia" pitchFamily="18" charset="0"/>
              </a:rPr>
              <a:t>, вид спорта, в котором спортсменам необходимо как можно быстрее преодолеть соревновательную дистанцию на лыжах.</a:t>
            </a:r>
          </a:p>
        </p:txBody>
      </p:sp>
      <p:sp>
        <p:nvSpPr>
          <p:cNvPr id="130059" name="Text Box 11"/>
          <p:cNvSpPr txBox="1">
            <a:spLocks noChangeArrowheads="1"/>
          </p:cNvSpPr>
          <p:nvPr/>
        </p:nvSpPr>
        <p:spPr bwMode="auto">
          <a:xfrm>
            <a:off x="152400" y="3124200"/>
            <a:ext cx="86868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u="none">
                <a:solidFill>
                  <a:srgbClr val="CC3300"/>
                </a:solidFill>
                <a:latin typeface="Georgia" pitchFamily="18" charset="0"/>
              </a:rPr>
              <a:t>Биатлон</a:t>
            </a:r>
            <a:r>
              <a:rPr lang="ru-RU" sz="2000" u="none">
                <a:latin typeface="Arial" charset="0"/>
              </a:rPr>
              <a:t> </a:t>
            </a:r>
            <a:r>
              <a:rPr lang="ru-RU" sz="2400" b="1" i="1" u="none">
                <a:solidFill>
                  <a:srgbClr val="008000"/>
                </a:solidFill>
                <a:latin typeface="Georgia" pitchFamily="18" charset="0"/>
              </a:rPr>
              <a:t>– зимнее двоеборье, состоящее из лыжных гонок с оружием на установленные дистанции дистанции стрельбы по мишеням из  малокалиберной винтовки</a:t>
            </a:r>
            <a:r>
              <a:rPr lang="ru-RU" sz="2400" b="1" i="1" u="none">
                <a:latin typeface="Georgia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8" grpId="0"/>
      <p:bldP spid="1300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FFFF"/>
            </a:gs>
            <a:gs pos="100000">
              <a:srgbClr val="66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6" name="Picture 4" descr="трампл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28194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7" name="Picture 5" descr="фрист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3810000"/>
            <a:ext cx="20335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8" name="Picture 6" descr="фрист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0000"/>
            <a:ext cx="19605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2971800" y="457200"/>
            <a:ext cx="586740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u="none">
                <a:latin typeface="Arial" charset="0"/>
              </a:rPr>
              <a:t> </a:t>
            </a:r>
            <a:r>
              <a:rPr lang="ru-RU" sz="4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Лыжное двоеборье</a:t>
            </a:r>
            <a:r>
              <a:rPr lang="ru-RU" sz="2400" b="1" i="1" u="none">
                <a:solidFill>
                  <a:srgbClr val="000099"/>
                </a:solidFill>
                <a:latin typeface="Georgia" pitchFamily="18" charset="0"/>
              </a:rPr>
              <a:t>,                                    </a:t>
            </a:r>
            <a:endParaRPr lang="ru-RU" sz="3200" b="1" i="1">
              <a:solidFill>
                <a:srgbClr val="000099"/>
              </a:solidFill>
              <a:latin typeface="Georgia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2400" b="1" i="1" u="none">
                <a:solidFill>
                  <a:srgbClr val="000099"/>
                </a:solidFill>
                <a:latin typeface="Georgia" pitchFamily="18" charset="0"/>
              </a:rPr>
              <a:t>вид спорта, включающий </a:t>
            </a:r>
            <a:r>
              <a:rPr lang="ru-RU" sz="2400" b="1" i="1" u="none">
                <a:solidFill>
                  <a:srgbClr val="9933FF"/>
                </a:solidFill>
                <a:latin typeface="Georgia" pitchFamily="18" charset="0"/>
              </a:rPr>
              <a:t>прыжки с трамплина и лыжные гонки.</a:t>
            </a:r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1981200" y="3733800"/>
            <a:ext cx="48768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Фристайл </a:t>
            </a:r>
            <a:r>
              <a:rPr lang="ru-RU" sz="2400" b="1" i="1" u="none">
                <a:solidFill>
                  <a:srgbClr val="990099"/>
                </a:solidFill>
                <a:latin typeface="Georgia" pitchFamily="18" charset="0"/>
              </a:rPr>
              <a:t>– горнолыжное многоборье, в состав которого входят лыжный балет, воздушная акробатика и могул.</a:t>
            </a:r>
          </a:p>
        </p:txBody>
      </p:sp>
      <p:sp>
        <p:nvSpPr>
          <p:cNvPr id="131081" name="AutoShape 9"/>
          <p:cNvSpPr>
            <a:spLocks noChangeArrowheads="1"/>
          </p:cNvSpPr>
          <p:nvPr/>
        </p:nvSpPr>
        <p:spPr bwMode="auto">
          <a:xfrm>
            <a:off x="3276600" y="2590800"/>
            <a:ext cx="3048000" cy="12192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3325EF"/>
              </a:gs>
              <a:gs pos="100000">
                <a:srgbClr val="18116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310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3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9" grpId="0"/>
      <p:bldP spid="131080" grpId="0"/>
      <p:bldP spid="1310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FF"/>
            </a:gs>
            <a:gs pos="50000">
              <a:srgbClr val="66FFFF"/>
            </a:gs>
            <a:gs pos="100000">
              <a:srgbClr val="FF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0" name="Picture 4" descr="горно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2362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1" name="Picture 5" descr="горнол спорт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962400"/>
            <a:ext cx="21431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2" name="Picture 6" descr="горнол спорт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209800"/>
            <a:ext cx="23256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2667000" y="228600"/>
            <a:ext cx="6172200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D60093"/>
                </a:solidFill>
                <a:latin typeface="Georgia" pitchFamily="18" charset="0"/>
              </a:rPr>
              <a:t>Горнолыжный спорт</a:t>
            </a:r>
            <a:r>
              <a:rPr lang="ru-RU" sz="2400" b="1" i="1" u="none">
                <a:solidFill>
                  <a:srgbClr val="9900CC"/>
                </a:solidFill>
                <a:latin typeface="Georgia" pitchFamily="18" charset="0"/>
              </a:rPr>
              <a:t>, </a:t>
            </a:r>
          </a:p>
          <a:p>
            <a:pPr algn="ctr">
              <a:spcBef>
                <a:spcPct val="50000"/>
              </a:spcBef>
            </a:pPr>
            <a:r>
              <a:rPr lang="ru-RU" sz="2400" b="1" i="1" u="none">
                <a:solidFill>
                  <a:srgbClr val="9900CC"/>
                </a:solidFill>
                <a:latin typeface="Georgia" pitchFamily="18" charset="0"/>
              </a:rPr>
              <a:t>представляет собой спуск с гор на лыжах по специальным трассам и объединяет ныне такие спортивные дисциплины, как слалом, гигантский слалом, скоростной спуск, а также горнолыжное двоеборье.</a:t>
            </a:r>
          </a:p>
        </p:txBody>
      </p:sp>
      <p:sp>
        <p:nvSpPr>
          <p:cNvPr id="132104" name="AutoShape 8"/>
          <p:cNvSpPr>
            <a:spLocks noChangeArrowheads="1"/>
          </p:cNvSpPr>
          <p:nvPr/>
        </p:nvSpPr>
        <p:spPr bwMode="auto">
          <a:xfrm>
            <a:off x="914400" y="4572000"/>
            <a:ext cx="5181600" cy="2057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CC3399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3" grpId="0"/>
      <p:bldP spid="1321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99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8"/>
          <p:cNvSpPr>
            <a:spLocks noChangeShapeType="1"/>
          </p:cNvSpPr>
          <p:nvPr/>
        </p:nvSpPr>
        <p:spPr bwMode="auto">
          <a:xfrm>
            <a:off x="4800600" y="1600200"/>
            <a:ext cx="2362200" cy="3276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9219" name="Group 39"/>
          <p:cNvGrpSpPr>
            <a:grpSpLocks/>
          </p:cNvGrpSpPr>
          <p:nvPr/>
        </p:nvGrpSpPr>
        <p:grpSpPr bwMode="auto">
          <a:xfrm>
            <a:off x="1752600" y="228600"/>
            <a:ext cx="5181600" cy="1371600"/>
            <a:chOff x="1104" y="144"/>
            <a:chExt cx="3264" cy="864"/>
          </a:xfrm>
        </p:grpSpPr>
        <p:sp>
          <p:nvSpPr>
            <p:cNvPr id="9235" name="Oval 8"/>
            <p:cNvSpPr>
              <a:spLocks noChangeArrowheads="1"/>
            </p:cNvSpPr>
            <p:nvPr/>
          </p:nvSpPr>
          <p:spPr bwMode="auto">
            <a:xfrm>
              <a:off x="1104" y="144"/>
              <a:ext cx="3264" cy="864"/>
            </a:xfrm>
            <a:prstGeom prst="ellipse">
              <a:avLst/>
            </a:prstGeom>
            <a:gradFill rotWithShape="1">
              <a:gsLst>
                <a:gs pos="0">
                  <a:srgbClr val="FF99CC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400" u="none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1127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632" y="480"/>
              <a:ext cx="2112" cy="318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>
                <a:defRPr/>
              </a:pPr>
              <a:r>
                <a:rPr lang="ru-RU" sz="3600" kern="10" spc="-36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Impact"/>
                </a:rPr>
                <a:t>Гимнастика</a:t>
              </a:r>
            </a:p>
          </p:txBody>
        </p:sp>
      </p:grpSp>
      <p:sp>
        <p:nvSpPr>
          <p:cNvPr id="9220" name="Oval 12"/>
          <p:cNvSpPr>
            <a:spLocks noChangeArrowheads="1"/>
          </p:cNvSpPr>
          <p:nvPr/>
        </p:nvSpPr>
        <p:spPr bwMode="auto">
          <a:xfrm>
            <a:off x="5410200" y="1905000"/>
            <a:ext cx="3352800" cy="838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u="none">
                <a:solidFill>
                  <a:srgbClr val="33CC33"/>
                </a:solidFill>
              </a:rPr>
              <a:t>Акробатика</a:t>
            </a:r>
          </a:p>
        </p:txBody>
      </p:sp>
      <p:sp>
        <p:nvSpPr>
          <p:cNvPr id="9221" name="Oval 13"/>
          <p:cNvSpPr>
            <a:spLocks noChangeArrowheads="1"/>
          </p:cNvSpPr>
          <p:nvPr/>
        </p:nvSpPr>
        <p:spPr bwMode="auto">
          <a:xfrm>
            <a:off x="3048000" y="3200400"/>
            <a:ext cx="3505200" cy="685800"/>
          </a:xfrm>
          <a:prstGeom prst="ellipse">
            <a:avLst/>
          </a:prstGeom>
          <a:solidFill>
            <a:srgbClr val="66FFFF"/>
          </a:solidFill>
          <a:ln w="57150">
            <a:solidFill>
              <a:srgbClr val="CC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u="none">
                <a:solidFill>
                  <a:srgbClr val="FF6699"/>
                </a:solidFill>
              </a:rPr>
              <a:t>Спортивная</a:t>
            </a:r>
          </a:p>
        </p:txBody>
      </p:sp>
      <p:grpSp>
        <p:nvGrpSpPr>
          <p:cNvPr id="9222" name="Group 38"/>
          <p:cNvGrpSpPr>
            <a:grpSpLocks/>
          </p:cNvGrpSpPr>
          <p:nvPr/>
        </p:nvGrpSpPr>
        <p:grpSpPr bwMode="auto">
          <a:xfrm>
            <a:off x="0" y="2057400"/>
            <a:ext cx="3276600" cy="762000"/>
            <a:chOff x="0" y="1296"/>
            <a:chExt cx="2064" cy="480"/>
          </a:xfrm>
        </p:grpSpPr>
        <p:sp>
          <p:nvSpPr>
            <p:cNvPr id="9233" name="Oval 11"/>
            <p:cNvSpPr>
              <a:spLocks noChangeArrowheads="1"/>
            </p:cNvSpPr>
            <p:nvPr/>
          </p:nvSpPr>
          <p:spPr bwMode="auto">
            <a:xfrm>
              <a:off x="0" y="1296"/>
              <a:ext cx="2064" cy="48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400" u="none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9234" name="Text Box 22"/>
            <p:cNvSpPr txBox="1">
              <a:spLocks noChangeArrowheads="1"/>
            </p:cNvSpPr>
            <p:nvPr/>
          </p:nvSpPr>
          <p:spPr bwMode="auto">
            <a:xfrm>
              <a:off x="600" y="1359"/>
              <a:ext cx="101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3200" b="1" u="none">
                  <a:solidFill>
                    <a:srgbClr val="33CC33"/>
                  </a:solidFill>
                </a:rPr>
                <a:t>Основная</a:t>
              </a:r>
            </a:p>
          </p:txBody>
        </p:sp>
      </p:grpSp>
      <p:grpSp>
        <p:nvGrpSpPr>
          <p:cNvPr id="9223" name="Group 36"/>
          <p:cNvGrpSpPr>
            <a:grpSpLocks/>
          </p:cNvGrpSpPr>
          <p:nvPr/>
        </p:nvGrpSpPr>
        <p:grpSpPr bwMode="auto">
          <a:xfrm>
            <a:off x="228600" y="4267200"/>
            <a:ext cx="4191000" cy="685800"/>
            <a:chOff x="144" y="2688"/>
            <a:chExt cx="2640" cy="432"/>
          </a:xfrm>
        </p:grpSpPr>
        <p:sp>
          <p:nvSpPr>
            <p:cNvPr id="9231" name="Oval 14"/>
            <p:cNvSpPr>
              <a:spLocks noChangeArrowheads="1"/>
            </p:cNvSpPr>
            <p:nvPr/>
          </p:nvSpPr>
          <p:spPr bwMode="auto">
            <a:xfrm>
              <a:off x="144" y="2688"/>
              <a:ext cx="2640" cy="432"/>
            </a:xfrm>
            <a:prstGeom prst="ellipse">
              <a:avLst/>
            </a:prstGeom>
            <a:solidFill>
              <a:srgbClr val="FFCCFF"/>
            </a:solidFill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400" u="none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9232" name="Text Box 26"/>
            <p:cNvSpPr txBox="1">
              <a:spLocks noChangeArrowheads="1"/>
            </p:cNvSpPr>
            <p:nvPr/>
          </p:nvSpPr>
          <p:spPr bwMode="auto">
            <a:xfrm>
              <a:off x="528" y="2688"/>
              <a:ext cx="183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3200" b="1" u="none">
                  <a:solidFill>
                    <a:srgbClr val="3366FF"/>
                  </a:solidFill>
                </a:rPr>
                <a:t>Вспомогательная</a:t>
              </a:r>
            </a:p>
          </p:txBody>
        </p:sp>
      </p:grpSp>
      <p:grpSp>
        <p:nvGrpSpPr>
          <p:cNvPr id="9224" name="Group 35"/>
          <p:cNvGrpSpPr>
            <a:grpSpLocks/>
          </p:cNvGrpSpPr>
          <p:nvPr/>
        </p:nvGrpSpPr>
        <p:grpSpPr bwMode="auto">
          <a:xfrm>
            <a:off x="5181600" y="4876800"/>
            <a:ext cx="3657600" cy="914400"/>
            <a:chOff x="3264" y="3072"/>
            <a:chExt cx="2304" cy="576"/>
          </a:xfrm>
        </p:grpSpPr>
        <p:sp>
          <p:nvSpPr>
            <p:cNvPr id="9229" name="Oval 15"/>
            <p:cNvSpPr>
              <a:spLocks noChangeArrowheads="1"/>
            </p:cNvSpPr>
            <p:nvPr/>
          </p:nvSpPr>
          <p:spPr bwMode="auto">
            <a:xfrm>
              <a:off x="3264" y="3072"/>
              <a:ext cx="2304" cy="576"/>
            </a:xfrm>
            <a:prstGeom prst="ellipse">
              <a:avLst/>
            </a:prstGeom>
            <a:solidFill>
              <a:srgbClr val="FFCCFF"/>
            </a:solidFill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400" u="none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9230" name="Text Box 27"/>
            <p:cNvSpPr txBox="1">
              <a:spLocks noChangeArrowheads="1"/>
            </p:cNvSpPr>
            <p:nvPr/>
          </p:nvSpPr>
          <p:spPr bwMode="auto">
            <a:xfrm>
              <a:off x="3648" y="3168"/>
              <a:ext cx="171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1" u="none">
                  <a:solidFill>
                    <a:srgbClr val="0066FF"/>
                  </a:solidFill>
                </a:rPr>
                <a:t>Художественная</a:t>
              </a:r>
            </a:p>
          </p:txBody>
        </p:sp>
      </p:grpSp>
      <p:sp>
        <p:nvSpPr>
          <p:cNvPr id="9225" name="Line 29"/>
          <p:cNvSpPr>
            <a:spLocks noChangeShapeType="1"/>
          </p:cNvSpPr>
          <p:nvPr/>
        </p:nvSpPr>
        <p:spPr bwMode="auto">
          <a:xfrm flipH="1">
            <a:off x="2590800" y="1524000"/>
            <a:ext cx="1371600" cy="2819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6" name="Line 30"/>
          <p:cNvSpPr>
            <a:spLocks noChangeShapeType="1"/>
          </p:cNvSpPr>
          <p:nvPr/>
        </p:nvSpPr>
        <p:spPr bwMode="auto">
          <a:xfrm flipH="1">
            <a:off x="1905000" y="1371600"/>
            <a:ext cx="762000" cy="685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7" name="Line 31"/>
          <p:cNvSpPr>
            <a:spLocks noChangeShapeType="1"/>
          </p:cNvSpPr>
          <p:nvPr/>
        </p:nvSpPr>
        <p:spPr bwMode="auto">
          <a:xfrm>
            <a:off x="6096000" y="1371600"/>
            <a:ext cx="762000" cy="609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8" name="Line 33"/>
          <p:cNvSpPr>
            <a:spLocks noChangeShapeType="1"/>
          </p:cNvSpPr>
          <p:nvPr/>
        </p:nvSpPr>
        <p:spPr bwMode="auto">
          <a:xfrm>
            <a:off x="4419600" y="1600200"/>
            <a:ext cx="0" cy="1600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FFFF"/>
            </a:gs>
            <a:gs pos="100000">
              <a:srgbClr val="00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гимнастка Корбут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1600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гимнастка Шахл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09800"/>
            <a:ext cx="1676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 descr="гимнастка Артем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228600"/>
            <a:ext cx="14620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4" descr="спорт акроб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19100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15" descr="гимнастка Дитятин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21336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16" descr="гимнастка Немов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2209800"/>
            <a:ext cx="1981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2362200" y="0"/>
            <a:ext cx="48006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u="none">
                <a:solidFill>
                  <a:srgbClr val="FF0000"/>
                </a:solidFill>
                <a:latin typeface="Century" pitchFamily="18" charset="0"/>
              </a:rPr>
              <a:t>Спортивная гимнастика</a:t>
            </a:r>
            <a:r>
              <a:rPr lang="ru-RU" u="none">
                <a:latin typeface="Arial" charset="0"/>
              </a:rPr>
              <a:t> </a:t>
            </a:r>
            <a:r>
              <a:rPr lang="ru-RU" sz="2000" b="1" u="none">
                <a:solidFill>
                  <a:srgbClr val="0000FF"/>
                </a:solidFill>
                <a:latin typeface="Arial" charset="0"/>
              </a:rPr>
              <a:t>представляет собой многоборный вид спорта, </a:t>
            </a:r>
            <a:r>
              <a:rPr lang="ru-RU" b="1" u="none">
                <a:solidFill>
                  <a:srgbClr val="0000FF"/>
                </a:solidFill>
                <a:latin typeface="Arial" charset="0"/>
              </a:rPr>
              <a:t>содержание</a:t>
            </a:r>
            <a:r>
              <a:rPr lang="ru-RU" sz="2000" b="1" u="none">
                <a:solidFill>
                  <a:srgbClr val="0000FF"/>
                </a:solidFill>
                <a:latin typeface="Arial" charset="0"/>
              </a:rPr>
              <a:t> которого составляют упражнения</a:t>
            </a:r>
            <a:r>
              <a:rPr lang="ru-RU" u="none">
                <a:latin typeface="Arial" charset="0"/>
              </a:rPr>
              <a:t> </a:t>
            </a:r>
            <a:r>
              <a:rPr lang="ru-RU" sz="2000" b="1" u="none">
                <a:solidFill>
                  <a:srgbClr val="FF3399"/>
                </a:solidFill>
                <a:latin typeface="Arial" charset="0"/>
              </a:rPr>
              <a:t>на гимнастических снарядах, вольные упражнения и опорные прыжки.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2438400" y="4495800"/>
            <a:ext cx="64008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u="none">
                <a:solidFill>
                  <a:srgbClr val="FF0000"/>
                </a:solidFill>
                <a:latin typeface="Georgia" pitchFamily="18" charset="0"/>
              </a:rPr>
              <a:t>Акробатика</a:t>
            </a:r>
            <a:r>
              <a:rPr lang="ru-RU" u="none">
                <a:latin typeface="Arial" charset="0"/>
              </a:rPr>
              <a:t> </a:t>
            </a:r>
            <a:r>
              <a:rPr lang="ru-RU" sz="2000" b="1" u="none">
                <a:solidFill>
                  <a:srgbClr val="0000FF"/>
                </a:solidFill>
                <a:latin typeface="Arial" charset="0"/>
              </a:rPr>
              <a:t>имеет те же задачи и направленность, что и спортивная гимнастика. Специфическими упражнениями акробатики являются</a:t>
            </a:r>
            <a:r>
              <a:rPr lang="ru-RU" sz="2000" u="none">
                <a:latin typeface="Arial" charset="0"/>
              </a:rPr>
              <a:t> </a:t>
            </a:r>
            <a:r>
              <a:rPr lang="ru-RU" sz="2000" b="1" u="none">
                <a:solidFill>
                  <a:srgbClr val="FF0066"/>
                </a:solidFill>
                <a:latin typeface="Arial" charset="0"/>
              </a:rPr>
              <a:t>кувырки, перекаты, перевороты, мосты, стойки и пирамиды.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0" grpId="0" autoUpdateAnimBg="0"/>
      <p:bldP spid="10261" grpId="0" autoUpdateAnimBg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onotype Corsiva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onotype Corsiva" pitchFamily="66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2012</TotalTime>
  <Words>1421</Words>
  <Application>Microsoft PowerPoint</Application>
  <PresentationFormat>Экран (4:3)</PresentationFormat>
  <Paragraphs>117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Футбол,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Спортивные игры</dc:title>
  <dc:creator>Syrax</dc:creator>
  <cp:lastModifiedBy>Syrax</cp:lastModifiedBy>
  <cp:revision>178</cp:revision>
  <cp:lastPrinted>1601-01-01T00:00:00Z</cp:lastPrinted>
  <dcterms:created xsi:type="dcterms:W3CDTF">1601-01-01T00:00:00Z</dcterms:created>
  <dcterms:modified xsi:type="dcterms:W3CDTF">2014-11-12T19:56:24Z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NXTAG2">
    <vt:lpwstr>00080000240000000000010243000207f6000400038000</vt:lpwstr>
  </property>
</Properties>
</file>