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26" r:id="rId2"/>
    <p:sldMasterId id="2147483730" r:id="rId3"/>
    <p:sldMasterId id="2147483732" r:id="rId4"/>
    <p:sldMasterId id="2147483734" r:id="rId5"/>
    <p:sldMasterId id="214748374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CC"/>
    <a:srgbClr val="FFFF66"/>
    <a:srgbClr val="66FF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2" autoAdjust="0"/>
    <p:restoredTop sz="94657" autoAdjust="0"/>
  </p:normalViewPr>
  <p:slideViewPr>
    <p:cSldViewPr>
      <p:cViewPr varScale="1">
        <p:scale>
          <a:sx n="69" d="100"/>
          <a:sy n="69" d="100"/>
        </p:scale>
        <p:origin x="-1596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1264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65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1265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5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7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8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26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8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8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8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9BED52-9D5F-4106-9BB5-CA8F29B09D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757BD-93E9-446F-A514-2598BC4EC7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B193-3AF0-47FA-A01F-CC07B19681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208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208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12083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2083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208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2084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208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208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08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08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08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08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08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208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085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208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208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208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12088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9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089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089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089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8422CB-0113-4732-9E49-CB24730367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43C7E-59AF-407E-868C-18B6231C5E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91B2-941A-43CC-923F-D62E7D74F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C2670-C4A1-4C3E-ADDA-A25A5FC08E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7DB0C-0D56-4E15-919D-AA1565481F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B758C-7DCD-47C4-9743-389838D6D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47B4-65F1-47AF-B36E-C795295BFF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4AB74-C234-494D-820F-BA3EFB67A6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3BE74-B67E-4CCB-814A-9F8927494D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A6FDC-0631-4144-8D3F-0385478673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6ADD3-EFC0-4021-A68F-8F35810D5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3E370-F659-4362-9607-2DD5AD2877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698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8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9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9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9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99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699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699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699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699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699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612C0C-0745-4BDC-8C47-E2084B351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316AF-7D86-4440-A431-AF1E3E6C3F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34132-0E2B-4D3B-BEED-1FA6698BCF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35C33-4E94-4436-9FDD-8070ACCE4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7813C-5774-43E3-9F2B-85FF256072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093BD-40F1-46E4-BBDF-E2BA814511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F78D3-E693-40D6-A31C-4B115EF5A2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8A3A8-C6DF-40B6-B1C5-85AAA9605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23790-F024-4CE3-B016-76970DE3EB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09D14-E0CE-4C7E-85EA-7B2F6927F4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20E75-C000-451C-905F-09B25048A3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BCEB0-BC31-412D-9B0B-3F667B4C7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3005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05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5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5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5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0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006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B487A2-8EB1-4540-8408-0DEC85BEBB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499CA-19E4-4582-8F18-B2A4F5C189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01F9D-97BF-44C5-9D46-CBD6C4B5B3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10327-B73C-4BB8-81B2-0F91118A14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7BB70-5E12-4F97-A303-FC1502FC46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7D511-2D4E-49FD-B1C9-6C296CAF8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7C639-6F6B-4326-85B0-4EDAA2B2FB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F98A6-8C69-4D2A-8B50-D19C9FBB30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A7D82-6979-4FA8-934B-E6D3595B04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3AAC5-0942-414C-B845-6795604C18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5EB6C-0EE4-4A52-88B3-3C6C74CF0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67861-3CB9-403D-9AF1-41838469AF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3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3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58041A-3373-46F1-8F5F-6C47F5440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1BC97-74B6-46AA-9F2D-34A6EEE0B9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B3FCA-34F0-418A-B0A0-8033164A4A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07422-276B-47D1-9F4D-591937591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E8057-DA09-46E2-B222-0C69BE7E8C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A3A65-F451-4D33-9A70-4D9C0C3683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1ACAE-A061-4566-8BEF-A1715A86C3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C9D66-A0E5-416B-A1EB-ECFD0C9E6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6AC1-B433-4F6C-992F-60A40C535C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2CFFB-C277-414E-BACA-2507F36082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7A120-1FA5-4829-8362-2F6DB5A7DB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8EFA0-053E-4BDD-BD3B-5741025F7C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9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4029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029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29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29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29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29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29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29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29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30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30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30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30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30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030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030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0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0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0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1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2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3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4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5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6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37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7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8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9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0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1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2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2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2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2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2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2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2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2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2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2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3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43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3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44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044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044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044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044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044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B84A46C-1C81-41BF-8A95-3E5A0FADC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322EB-0E67-42AE-A65B-BA8515E3AC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68C4-9B5F-447A-846A-CFB54AB140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EF65E-9C4F-4104-8C0F-DBF4AF0388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549AA-BBE6-446C-94DF-F4642B68BD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D55D9-308A-4BFC-90EF-01601FD277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4950D-A889-4202-943E-A00179BDA6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4D259-DD4F-4753-91D9-32D92B1BAD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85015-5A0F-4EBF-9213-BF21899428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CB219-C526-4434-A67A-100D529586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C8A9F-C075-46FE-881D-7E9C07BFD1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D4359-B74D-4DA3-990A-2B392DC248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4EB1-B18B-4B4B-BFA7-5726DFDD4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978C5-0941-42D1-AC2D-AFC22AF90C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B2CE1-46E5-479A-882E-3059CAE645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116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163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116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16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16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16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16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3F1F514-EBC8-46FA-AFEB-CE627FE7229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1981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1981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11981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1981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1981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1981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1981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981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982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982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982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982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982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982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1982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2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2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2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983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1983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3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4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5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5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5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85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1985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5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5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5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5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5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6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6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6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11986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6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11986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986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6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1986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1986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C814549-B1FC-4118-8D28-DFB9A96495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2595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5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95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5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5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96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9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59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597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E9F8290-F33C-49A7-B961-9A6E17E542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59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2902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2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2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9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9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47123F-07DB-4641-A478-B04265AD466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903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903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2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2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2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2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2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2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2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FFC2B7C-E97A-40E8-A332-99EBB25056A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3926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3926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6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8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928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3928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8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8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8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8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8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8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8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29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0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1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2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3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34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4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5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6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7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8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39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40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40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40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0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0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0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0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0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0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0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1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1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41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941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1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1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41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941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941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3941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3942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19903EB-BAC7-465B-AA55-F83C7842206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942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B%D0%B5%D0%B3%D0%BA%D0%B8%D0%B5&amp;img_url=http://www.aptechka.rhema.ru/sport/pic/legkie.jpg&amp;rpt=simage" TargetMode="Externa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15888"/>
            <a:ext cx="4176712" cy="4176712"/>
          </a:xfrm>
          <a:noFill/>
          <a:ln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796136" y="5516563"/>
            <a:ext cx="316847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физической культуры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СОШ № 121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Петрович З.А.</a:t>
            </a:r>
          </a:p>
          <a:p>
            <a:pPr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Garamond" pitchFamily="18" charset="0"/>
            </a:endParaRPr>
          </a:p>
        </p:txBody>
      </p:sp>
      <p:sp>
        <p:nvSpPr>
          <p:cNvPr id="2054" name="WordArt 6" descr="Широкий диагональный 2"/>
          <p:cNvSpPr>
            <a:spLocks noChangeArrowheads="1" noChangeShapeType="1" noTextEdit="1"/>
          </p:cNvSpPr>
          <p:nvPr/>
        </p:nvSpPr>
        <p:spPr bwMode="auto">
          <a:xfrm>
            <a:off x="1908175" y="3068638"/>
            <a:ext cx="6337300" cy="30241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wdUpDiag">
                  <a:fgClr>
                    <a:srgbClr val="808080"/>
                  </a:fgClr>
                  <a:bgClr>
                    <a:schemeClr val="accent1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Органы дыхания</a:t>
            </a:r>
          </a:p>
        </p:txBody>
      </p:sp>
    </p:spTree>
    <p:custDataLst>
      <p:tags r:id="rId1"/>
    </p:custDataLst>
  </p:cSld>
  <p:clrMapOvr>
    <a:masterClrMapping/>
  </p:clrMapOvr>
  <p:transition advTm="957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Газообмен в тканях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>
                <a:solidFill>
                  <a:srgbClr val="FFFF66"/>
                </a:solidFill>
                <a:cs typeface="Tahoma" pitchFamily="34" charset="0"/>
              </a:rPr>
              <a:t>Далее уже артериальная кровь по сосудам большого круга кровообращения движется по направлению к органам тела и обогащает их ткани кислородом. </a:t>
            </a:r>
            <a:endParaRPr lang="ru-RU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</a:pPr>
            <a:r>
              <a:rPr lang="ru-RU">
                <a:solidFill>
                  <a:srgbClr val="FFFF66"/>
                </a:solidFill>
                <a:cs typeface="Tahoma" pitchFamily="34" charset="0"/>
              </a:rPr>
              <a:t>Кислород необходим для процессов жизнедеятельности клетки. При этом образуется углекислый газ, поступающий из клеток тканей в кровь, в результате чего кровь из артериальной становится венозной</a:t>
            </a:r>
            <a:r>
              <a:rPr lang="ru-RU" sz="2400">
                <a:solidFill>
                  <a:srgbClr val="172C07"/>
                </a:solidFill>
                <a:cs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 advTm="18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ru-RU"/>
              <a:t>Вдох и выдох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125538"/>
            <a:ext cx="8229600" cy="4530725"/>
          </a:xfrm>
        </p:spPr>
        <p:txBody>
          <a:bodyPr/>
          <a:lstStyle/>
          <a:p>
            <a:r>
              <a:rPr lang="ru-RU" sz="3600" dirty="0">
                <a:solidFill>
                  <a:srgbClr val="CC3300"/>
                </a:solidFill>
                <a:cs typeface="Tahoma" pitchFamily="34" charset="0"/>
              </a:rPr>
              <a:t>Поступление воздуха в лёгкие происходит автоматически под влиянием нервной системы в результате дыхательных движений – вдоха и выдоха, которые осуществляются с помощью межрёберных мышц и диафрагмы (мышечной перегородки, разделяющей грудную и брюшную полости).</a:t>
            </a:r>
          </a:p>
          <a:p>
            <a:endParaRPr lang="ru-RU" sz="3600" dirty="0">
              <a:solidFill>
                <a:srgbClr val="CC3300"/>
              </a:solidFill>
            </a:endParaRPr>
          </a:p>
          <a:p>
            <a:endParaRPr lang="ru-RU" sz="3600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679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908050"/>
          </a:xfrm>
        </p:spPr>
        <p:txBody>
          <a:bodyPr/>
          <a:lstStyle/>
          <a:p>
            <a:r>
              <a:rPr lang="ru-RU"/>
              <a:t>Дыхание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495800"/>
          </a:xfrm>
        </p:spPr>
        <p:txBody>
          <a:bodyPr/>
          <a:lstStyle/>
          <a:p>
            <a:r>
              <a:rPr lang="ru-RU" sz="3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Человек, как и все живые организмы на Земле, в процессе своей жизнедеятельности потребляет кислород и выделяет углекислый газ. </a:t>
            </a:r>
            <a:endParaRPr lang="ru-RU" sz="3600">
              <a:solidFill>
                <a:schemeClr val="bg1"/>
              </a:solidFill>
              <a:latin typeface="Tahoma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 кислорода человек не в состоянии прожить и несколько минут.</a:t>
            </a:r>
            <a:endParaRPr lang="ru-RU" sz="3600">
              <a:solidFill>
                <a:schemeClr val="bg1"/>
              </a:solidFill>
              <a:latin typeface="Tahoma" pitchFamily="34" charset="0"/>
            </a:endParaRPr>
          </a:p>
          <a:p>
            <a:r>
              <a:rPr lang="ru-RU" sz="3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Организм получает кислород в процессе </a:t>
            </a:r>
            <a:r>
              <a:rPr lang="ru-RU"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дыхания</a:t>
            </a:r>
            <a:r>
              <a:rPr lang="ru-RU" sz="3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3600">
              <a:solidFill>
                <a:schemeClr val="bg1"/>
              </a:solidFill>
              <a:latin typeface="Tahoma" pitchFamily="34" charset="0"/>
            </a:endParaRPr>
          </a:p>
          <a:p>
            <a:endParaRPr lang="ru-RU" sz="3600">
              <a:solidFill>
                <a:schemeClr val="bg1"/>
              </a:solidFill>
            </a:endParaRPr>
          </a:p>
          <a:p>
            <a:endParaRPr lang="ru-RU" sz="36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74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Органы дыхания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3597275" cy="4498975"/>
          </a:xfrm>
          <a:noFill/>
          <a:ln/>
        </p:spPr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К органам дыхания относятся носовая полость, гортань, трахея, бронхи, лёгкие. </a:t>
            </a:r>
          </a:p>
          <a:p>
            <a:endParaRPr lang="ru-RU">
              <a:solidFill>
                <a:srgbClr val="CC3300"/>
              </a:solidFill>
            </a:endParaRPr>
          </a:p>
        </p:txBody>
      </p:sp>
      <p:pic>
        <p:nvPicPr>
          <p:cNvPr id="55301" name="Picture 5" descr="070205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487488"/>
            <a:ext cx="4932362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3954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Носовая полость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>
                <a:solidFill>
                  <a:srgbClr val="66FF33"/>
                </a:solidFill>
                <a:latin typeface="Tahoma" pitchFamily="34" charset="0"/>
                <a:cs typeface="Tahoma" pitchFamily="34" charset="0"/>
              </a:rPr>
              <a:t>Носовая полость</a:t>
            </a:r>
            <a:r>
              <a:rPr lang="ru-RU">
                <a:solidFill>
                  <a:srgbClr val="66FF33"/>
                </a:solidFill>
                <a:latin typeface="Tahoma" pitchFamily="34" charset="0"/>
                <a:cs typeface="Tahoma" pitchFamily="34" charset="0"/>
              </a:rPr>
              <a:t>, образованная костями лицевой части черепа и хрящами, выстлана слизистой оболочкой, которую образуют многочисленные волоски и клетки, покрывающие полость носа. </a:t>
            </a:r>
            <a:endParaRPr lang="ru-RU">
              <a:solidFill>
                <a:srgbClr val="66FF33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>
                <a:solidFill>
                  <a:srgbClr val="66FF33"/>
                </a:solidFill>
                <a:latin typeface="Tahoma" pitchFamily="34" charset="0"/>
                <a:cs typeface="Tahoma" pitchFamily="34" charset="0"/>
              </a:rPr>
              <a:t>Волоски задерживают частички пыли из воздуха, а слизь предотвращает проникновение микробов. </a:t>
            </a:r>
            <a:endParaRPr lang="ru-RU">
              <a:solidFill>
                <a:srgbClr val="66FF33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>
                <a:solidFill>
                  <a:srgbClr val="66FF33"/>
                </a:solidFill>
                <a:latin typeface="Tahoma" pitchFamily="34" charset="0"/>
                <a:cs typeface="Tahoma" pitchFamily="34" charset="0"/>
              </a:rPr>
              <a:t>Благодаря кровеносным сосудам, пронизывающим слизистую оболочку, воздух, проходя через носовую полость, очищается, увлажняется и согревается.</a:t>
            </a:r>
          </a:p>
          <a:p>
            <a:pPr>
              <a:lnSpc>
                <a:spcPct val="80000"/>
              </a:lnSpc>
            </a:pPr>
            <a:endParaRPr lang="ru-RU">
              <a:solidFill>
                <a:srgbClr val="66FF33"/>
              </a:solidFill>
            </a:endParaRPr>
          </a:p>
          <a:p>
            <a:pPr>
              <a:lnSpc>
                <a:spcPct val="80000"/>
              </a:lnSpc>
            </a:pPr>
            <a:endParaRPr lang="ru-RU">
              <a:solidFill>
                <a:srgbClr val="66FF33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1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Гортань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FF66CC"/>
                </a:solidFill>
                <a:cs typeface="Tahoma" pitchFamily="34" charset="0"/>
              </a:rPr>
              <a:t>Через носоглотку воздух поступает в </a:t>
            </a:r>
            <a:r>
              <a:rPr lang="ru-RU" b="1">
                <a:solidFill>
                  <a:srgbClr val="FF66CC"/>
                </a:solidFill>
                <a:cs typeface="Tahoma" pitchFamily="34" charset="0"/>
              </a:rPr>
              <a:t>гортань</a:t>
            </a:r>
            <a:r>
              <a:rPr lang="ru-RU">
                <a:solidFill>
                  <a:srgbClr val="FF66CC"/>
                </a:solidFill>
                <a:cs typeface="Tahoma" pitchFamily="34" charset="0"/>
              </a:rPr>
              <a:t>, образованную хрящами, которые соединены между собой связками и мышцами. </a:t>
            </a:r>
            <a:endParaRPr lang="ru-RU">
              <a:solidFill>
                <a:srgbClr val="FF66CC"/>
              </a:solidFill>
            </a:endParaRPr>
          </a:p>
          <a:p>
            <a:r>
              <a:rPr lang="ru-RU">
                <a:solidFill>
                  <a:srgbClr val="FF66CC"/>
                </a:solidFill>
                <a:cs typeface="Tahoma" pitchFamily="34" charset="0"/>
              </a:rPr>
              <a:t>Здесь расположены </a:t>
            </a:r>
            <a:r>
              <a:rPr lang="ru-RU" b="1">
                <a:solidFill>
                  <a:srgbClr val="FF66CC"/>
                </a:solidFill>
                <a:cs typeface="Tahoma" pitchFamily="34" charset="0"/>
              </a:rPr>
              <a:t>голосовые связки</a:t>
            </a:r>
            <a:r>
              <a:rPr lang="ru-RU">
                <a:solidFill>
                  <a:srgbClr val="FF66CC"/>
                </a:solidFill>
                <a:cs typeface="Tahoma" pitchFamily="34" charset="0"/>
              </a:rPr>
              <a:t>, вибрация которых при прохождении воздуха вызывает образование звуков.</a:t>
            </a:r>
          </a:p>
          <a:p>
            <a:endParaRPr lang="ru-RU">
              <a:solidFill>
                <a:srgbClr val="FF66CC"/>
              </a:solidFill>
            </a:endParaRPr>
          </a:p>
          <a:p>
            <a:endParaRPr lang="ru-RU">
              <a:solidFill>
                <a:srgbClr val="FF66C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5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Трахея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>
                <a:solidFill>
                  <a:srgbClr val="172C07"/>
                </a:solidFill>
                <a:latin typeface="Tahoma" pitchFamily="34" charset="0"/>
                <a:cs typeface="Tahoma" pitchFamily="34" charset="0"/>
              </a:rPr>
              <a:t>Далее воздух поступает в </a:t>
            </a:r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трахею</a:t>
            </a:r>
            <a:r>
              <a:rPr lang="ru-RU" sz="4000">
                <a:solidFill>
                  <a:srgbClr val="172C07"/>
                </a:solidFill>
                <a:latin typeface="Tahoma" pitchFamily="34" charset="0"/>
                <a:cs typeface="Tahoma" pitchFamily="34" charset="0"/>
              </a:rPr>
              <a:t>, имеющую форму трубки длиной 10–14 см. Хрящевые кольца, составляющие её стенки, не позволяют задерживаться воздуху при любых движениях шеи. </a:t>
            </a:r>
          </a:p>
          <a:p>
            <a:endParaRPr lang="ru-RU" sz="4000"/>
          </a:p>
        </p:txBody>
      </p:sp>
    </p:spTree>
    <p:custDataLst>
      <p:tags r:id="rId1"/>
    </p:custDataLst>
  </p:cSld>
  <p:clrMapOvr>
    <a:masterClrMapping/>
  </p:clrMapOvr>
  <p:transition advTm="1275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Бронхи и легкие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354513" cy="2509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Внизу трахея разделяется на два </a:t>
            </a:r>
            <a:r>
              <a:rPr lang="ru-RU" b="1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бронха</a:t>
            </a:r>
            <a:r>
              <a:rPr lang="ru-RU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, которые входят в правое и левое </a:t>
            </a:r>
            <a:r>
              <a:rPr lang="ru-RU" b="1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лёгкие</a:t>
            </a:r>
            <a:r>
              <a:rPr lang="ru-RU">
                <a:solidFill>
                  <a:srgbClr val="FFFF66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ru-RU">
              <a:solidFill>
                <a:srgbClr val="FFFF66"/>
              </a:solidFill>
            </a:endParaRPr>
          </a:p>
          <a:p>
            <a:pPr>
              <a:lnSpc>
                <a:spcPct val="90000"/>
              </a:lnSpc>
            </a:pPr>
            <a:endParaRPr lang="ru-RU">
              <a:solidFill>
                <a:srgbClr val="FFFF66"/>
              </a:solidFill>
            </a:endParaRPr>
          </a:p>
        </p:txBody>
      </p:sp>
      <p:pic>
        <p:nvPicPr>
          <p:cNvPr id="59396" name="Picture 4" descr="i?id=27282782&amp;tov=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276475"/>
            <a:ext cx="274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8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172C07"/>
                </a:solidFill>
                <a:cs typeface="Tahoma" pitchFamily="34" charset="0"/>
              </a:rPr>
              <a:t>Бронхиолы и альвеолы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4341813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solidFill>
                  <a:srgbClr val="CC3300"/>
                </a:solidFill>
                <a:cs typeface="Tahoma" pitchFamily="34" charset="0"/>
              </a:rPr>
              <a:t>Здесь они ветвятся на </a:t>
            </a:r>
            <a:r>
              <a:rPr lang="ru-RU" sz="2800" b="1">
                <a:solidFill>
                  <a:srgbClr val="CC3300"/>
                </a:solidFill>
                <a:cs typeface="Tahoma" pitchFamily="34" charset="0"/>
              </a:rPr>
              <a:t>бронхиолы</a:t>
            </a:r>
            <a:r>
              <a:rPr lang="ru-RU" sz="2800">
                <a:solidFill>
                  <a:srgbClr val="CC3300"/>
                </a:solidFill>
                <a:cs typeface="Tahoma" pitchFamily="34" charset="0"/>
              </a:rPr>
              <a:t> и заканчиваются лёгочными пузырьками (</a:t>
            </a:r>
            <a:r>
              <a:rPr lang="ru-RU" sz="2800" b="1">
                <a:solidFill>
                  <a:srgbClr val="CC3300"/>
                </a:solidFill>
                <a:cs typeface="Tahoma" pitchFamily="34" charset="0"/>
              </a:rPr>
              <a:t>альвеолами</a:t>
            </a:r>
            <a:r>
              <a:rPr lang="ru-RU" sz="2800">
                <a:solidFill>
                  <a:srgbClr val="CC3300"/>
                </a:solidFill>
                <a:cs typeface="Tahoma" pitchFamily="34" charset="0"/>
              </a:rPr>
              <a:t>). Бронхиолы и альвеолы образуют два лёгких. В лёгких насчитывается более 300 миллионов альвеол.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CC3300"/>
              </a:solidFill>
            </a:endParaRPr>
          </a:p>
        </p:txBody>
      </p:sp>
      <p:pic>
        <p:nvPicPr>
          <p:cNvPr id="60420" name="Picture 4" descr="070205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12875"/>
            <a:ext cx="446563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72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Газообмен в легких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solidFill>
                  <a:srgbClr val="172C07"/>
                </a:solidFill>
                <a:cs typeface="Tahoma" pitchFamily="34" charset="0"/>
              </a:rPr>
              <a:t>По артериям малого круга кровообращения в лёгкие поступает венозная кровь, которая обогащается здесь кислородом и становится артериальной. </a:t>
            </a:r>
            <a:endParaRPr lang="ru-RU" sz="2800">
              <a:solidFill>
                <a:srgbClr val="172C07"/>
              </a:solidFill>
            </a:endParaRPr>
          </a:p>
          <a:p>
            <a:r>
              <a:rPr lang="ru-RU" sz="2800">
                <a:solidFill>
                  <a:srgbClr val="172C07"/>
                </a:solidFill>
                <a:cs typeface="Tahoma" pitchFamily="34" charset="0"/>
              </a:rPr>
              <a:t>Одновременно венозная кровь освобождается от углекислого газа, который проникает в лёгочные пузырьки и во время выдоха выводится из организма.</a:t>
            </a:r>
          </a:p>
          <a:p>
            <a:endParaRPr lang="ru-RU" sz="2800"/>
          </a:p>
          <a:p>
            <a:endParaRPr lang="ru-RU" sz="2800"/>
          </a:p>
        </p:txBody>
      </p:sp>
    </p:spTree>
    <p:custDataLst>
      <p:tags r:id="rId1"/>
    </p:custDataLst>
  </p:cSld>
  <p:clrMapOvr>
    <a:masterClrMapping/>
  </p:clrMapOvr>
  <p:transition advTm="20766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1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9.3"/>
</p:tagLst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56</TotalTime>
  <Words>378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Соревнование</vt:lpstr>
      <vt:lpstr>Кимоно</vt:lpstr>
      <vt:lpstr>Сотрудничество</vt:lpstr>
      <vt:lpstr>Трава</vt:lpstr>
      <vt:lpstr>Равновесие</vt:lpstr>
      <vt:lpstr>Граница</vt:lpstr>
      <vt:lpstr>Слайд 1</vt:lpstr>
      <vt:lpstr>Дыхание</vt:lpstr>
      <vt:lpstr>Органы дыхания</vt:lpstr>
      <vt:lpstr>Носовая полость</vt:lpstr>
      <vt:lpstr>Гортань</vt:lpstr>
      <vt:lpstr>Трахея</vt:lpstr>
      <vt:lpstr>Бронхи и легкие</vt:lpstr>
      <vt:lpstr>Бронхиолы и альвеолы</vt:lpstr>
      <vt:lpstr>Газообмен в легких</vt:lpstr>
      <vt:lpstr>Газообмен в тканях</vt:lpstr>
      <vt:lpstr>Вдох и выдох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человека</dc:title>
  <dc:creator>Artem</dc:creator>
  <cp:lastModifiedBy>1</cp:lastModifiedBy>
  <cp:revision>6</cp:revision>
  <dcterms:created xsi:type="dcterms:W3CDTF">2009-12-27T09:22:17Z</dcterms:created>
  <dcterms:modified xsi:type="dcterms:W3CDTF">2012-09-11T17:40:41Z</dcterms:modified>
</cp:coreProperties>
</file>