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7356-10C1-4459-93C5-C4AFF652324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05C0-0E39-42FA-B91A-42FBB28A4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9556-0CCF-49AE-BFF6-D775B0C2340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3A81-3E1B-4051-90D1-B59839C64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916-4205-4D65-B10B-A1E4CAB5BE3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84D8-121F-4A1F-978F-69AD7F2C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BD4E9D-F2E7-46C1-A885-A885342E5E1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329F8-0E66-46D7-999C-72C11D13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B032-F4EC-46C2-B1C9-D365079C679D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064C-636C-4D8B-ADEB-888624663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7AAA-884D-46D6-ADE1-D192B6B8864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56D5-DB8C-4699-8FDC-2BEB819AE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A811-C228-4CAC-B241-D838F2520A4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3927-C7C6-4EBD-95F9-7BC54862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9549C0-4F63-413A-A19B-2E1267BFF57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036B82-52FA-4414-8BD6-C6382E618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D5B7-EB3D-4F07-845A-F122B41AEA5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332D-950B-49E7-9AED-A1696DAD8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323B78-8089-4D92-8A20-DB545E7A960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A56DB3-D564-4ECF-B9A0-D83CA468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A08EB3-B65C-45D6-A582-66CA1280642C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DF67F1-7C40-47FB-BBFA-C191394A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33822C-4A93-4316-B869-35EA9CBD9F2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19A730-6ABA-413D-93DA-4D403FCF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6" r:id="rId4"/>
    <p:sldLayoutId id="2147483727" r:id="rId5"/>
    <p:sldLayoutId id="2147483734" r:id="rId6"/>
    <p:sldLayoutId id="2147483728" r:id="rId7"/>
    <p:sldLayoutId id="2147483735" r:id="rId8"/>
    <p:sldLayoutId id="2147483736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16274" y="260648"/>
            <a:ext cx="653219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пищеварения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526930"/>
            <a:ext cx="4608512" cy="1214438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121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Петрович З.А.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3" descr="bo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104456" cy="37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elud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857625"/>
            <a:ext cx="235743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6563" y="714375"/>
            <a:ext cx="1714500" cy="1714500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034" y="857232"/>
            <a:ext cx="5643602" cy="1000132"/>
          </a:xfrm>
          <a:prstGeom prst="wedgeRoundRectCallout">
            <a:avLst>
              <a:gd name="adj1" fmla="val 61456"/>
              <a:gd name="adj2" fmla="val 256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желудке есть специальная жидкость – </a:t>
            </a:r>
          </a:p>
          <a:p>
            <a:pPr algn="ctr">
              <a:defRPr/>
            </a:pPr>
            <a:r>
              <a:rPr lang="ru-RU" b="1" dirty="0"/>
              <a:t>желудочный сок</a:t>
            </a:r>
            <a:r>
              <a:rPr lang="ru-RU" dirty="0"/>
              <a:t>.</a:t>
            </a:r>
          </a:p>
        </p:txBody>
      </p:sp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500438"/>
            <a:ext cx="20478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857250" y="714375"/>
            <a:ext cx="4643438" cy="2928938"/>
          </a:xfrm>
          <a:prstGeom prst="cloudCallout">
            <a:avLst>
              <a:gd name="adj1" fmla="val 60543"/>
              <a:gd name="adj2" fmla="val 51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Этот сок пропитывает пищу и разделяет её на кусочки. Но когда в желудок попадает хорошо пережеванная пища, ему легче с нею справиться.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1285875" y="1000125"/>
            <a:ext cx="4643438" cy="2928938"/>
          </a:xfrm>
          <a:prstGeom prst="cloudCallout">
            <a:avLst>
              <a:gd name="adj1" fmla="val 62887"/>
              <a:gd name="adj2" fmla="val 44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Желудок начинает работать. Он своими стенками мнет, перемешивает пищу, как будто варит её.</a:t>
            </a:r>
          </a:p>
          <a:p>
            <a:pPr algn="ctr">
              <a:defRPr/>
            </a:pPr>
            <a:r>
              <a:rPr lang="ru-RU" dirty="0"/>
              <a:t>Вот и называется этот процесс – </a:t>
            </a:r>
            <a:r>
              <a:rPr lang="ru-RU" b="1" dirty="0"/>
              <a:t>пищеварение</a:t>
            </a:r>
            <a:r>
              <a:rPr lang="ru-RU" dirty="0"/>
              <a:t> – варение пищи.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928688"/>
            <a:ext cx="1928813" cy="1928812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6050" y="785794"/>
            <a:ext cx="5286412" cy="1071570"/>
          </a:xfrm>
          <a:prstGeom prst="wedgeRoundRectCallout">
            <a:avLst>
              <a:gd name="adj1" fmla="val -56822"/>
              <a:gd name="adj2" fmla="val 225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Когда пища переварится, она попадает в тоннель с мягкими ворсинками. Но тоннель наш не прямой, а со множеством поворотов.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38450" y="1152508"/>
            <a:ext cx="5286412" cy="1071570"/>
          </a:xfrm>
          <a:prstGeom prst="wedgeRoundRectCallout">
            <a:avLst>
              <a:gd name="adj1" fmla="val -56822"/>
              <a:gd name="adj2" fmla="val 225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Этот тоннель называется кишечник.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90850" y="1304908"/>
            <a:ext cx="5286412" cy="1071570"/>
          </a:xfrm>
          <a:prstGeom prst="wedgeRoundRectCallout">
            <a:avLst>
              <a:gd name="adj1" fmla="val -56822"/>
              <a:gd name="adj2" fmla="val 225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Вот такой он длинный – 7 метров.</a:t>
            </a:r>
          </a:p>
        </p:txBody>
      </p:sp>
      <p:pic>
        <p:nvPicPr>
          <p:cNvPr id="8" name="Рисунок 7" descr="huge16829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786188"/>
            <a:ext cx="2428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2857500" y="857250"/>
            <a:ext cx="5000625" cy="2928938"/>
          </a:xfrm>
          <a:prstGeom prst="cloudCallout">
            <a:avLst>
              <a:gd name="adj1" fmla="val -75320"/>
              <a:gd name="adj2" fmla="val 46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Питательные вещества всасываются в кровь и разносятся ею по всему организму.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3429000" y="1357313"/>
            <a:ext cx="5000625" cy="2928937"/>
          </a:xfrm>
          <a:prstGeom prst="cloudCallout">
            <a:avLst>
              <a:gd name="adj1" fmla="val -73796"/>
              <a:gd name="adj2" fmla="val 408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Непереваренные</a:t>
            </a:r>
            <a:r>
              <a:rPr lang="ru-RU" dirty="0"/>
              <a:t> отходы через прямую кишку удаляются из организма, когда мы идем в туалет.</a:t>
            </a:r>
          </a:p>
        </p:txBody>
      </p:sp>
      <p:pic>
        <p:nvPicPr>
          <p:cNvPr id="11" name="Рисунок 10" descr="image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286124"/>
            <a:ext cx="3278527" cy="219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857500"/>
            <a:ext cx="233680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85813"/>
            <a:ext cx="1993900" cy="1993900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00430" y="1142984"/>
            <a:ext cx="5000660" cy="1285884"/>
          </a:xfrm>
          <a:prstGeom prst="wedgeRoundRectCallout">
            <a:avLst>
              <a:gd name="adj1" fmla="val -61533"/>
              <a:gd name="adj2" fmla="val 223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Физические упражнения укрепляют мышцы живота, улучшают работу кишечника.</a:t>
            </a:r>
          </a:p>
        </p:txBody>
      </p:sp>
      <p:pic>
        <p:nvPicPr>
          <p:cNvPr id="6" name="Рисунок 5" descr="kak-bystro-nakachat-press-devush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000372"/>
            <a:ext cx="4786346" cy="3346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ntitledммм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57187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30-downhill-ski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86188"/>
            <a:ext cx="2044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7938" y="571500"/>
            <a:ext cx="2138362" cy="2136775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57224" y="642918"/>
            <a:ext cx="4714908" cy="1500198"/>
          </a:xfrm>
          <a:prstGeom prst="wedgeRoundRectCallout">
            <a:avLst>
              <a:gd name="adj1" fmla="val 66439"/>
              <a:gd name="adj2" fmla="val 182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Однако надо помнить, что </a:t>
            </a:r>
            <a:r>
              <a:rPr lang="ru-RU" sz="2400" b="1" dirty="0"/>
              <a:t>выполнять физическую работу сразу после еды вредно </a:t>
            </a:r>
            <a:r>
              <a:rPr lang="ru-RU" sz="2400" dirty="0"/>
              <a:t>для пищеварения.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57158" y="714356"/>
            <a:ext cx="5295936" cy="1919302"/>
          </a:xfrm>
          <a:prstGeom prst="wedgeRoundRectCallout">
            <a:avLst>
              <a:gd name="adj1" fmla="val 66439"/>
              <a:gd name="adj2" fmla="val 182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Кроме того, наполненный желудок приподнимает диафрагму и мешает нормальной работе органов дыхания и кровообращения.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596" y="1285860"/>
            <a:ext cx="5214974" cy="1928826"/>
          </a:xfrm>
          <a:prstGeom prst="wedgeRoundRectCallout">
            <a:avLst>
              <a:gd name="adj1" fmla="val 63937"/>
              <a:gd name="adj2" fmla="val -318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Поэтому между принятием пищи и занятиями физическими упражнениями необходимо делать перерыв </a:t>
            </a:r>
            <a:r>
              <a:rPr lang="ru-RU" sz="2400" b="1" dirty="0"/>
              <a:t>2-2,5 часа.</a:t>
            </a:r>
          </a:p>
        </p:txBody>
      </p:sp>
      <p:pic>
        <p:nvPicPr>
          <p:cNvPr id="9" name="Рисунок 8" descr="pic_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71875"/>
            <a:ext cx="2200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35756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3563553_breakfast71371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3500438"/>
            <a:ext cx="235743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__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25" y="3357563"/>
            <a:ext cx="14081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uman_body_internal_organ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3" y="2857500"/>
            <a:ext cx="247173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1327481717_icon-round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00" r="5000"/>
          <a:stretch>
            <a:fillRect/>
          </a:stretch>
        </p:blipFill>
        <p:spPr>
          <a:xfrm>
            <a:off x="857250" y="714375"/>
            <a:ext cx="4529138" cy="5032375"/>
          </a:xfrm>
          <a:ln w="9525"/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1524000" cy="4956175"/>
          </a:xfrm>
        </p:spPr>
        <p:txBody>
          <a:bodyPr/>
          <a:lstStyle/>
          <a:p>
            <a:r>
              <a:rPr lang="ru-RU" sz="7200" smtClean="0"/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Литература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00300"/>
          </a:xfrm>
        </p:spPr>
        <p:txBody>
          <a:bodyPr/>
          <a:lstStyle/>
          <a:p>
            <a:r>
              <a:rPr lang="ru-RU" smtClean="0"/>
              <a:t>Лях В.И. Мой друг – физкультура: Учебн. Для 1-4 кл. нач. школа. / В.И. Лях. – 3-е изд. – М.: Просвещение, 2002.</a:t>
            </a:r>
          </a:p>
          <a:p>
            <a:endParaRPr lang="ru-RU" smtClean="0"/>
          </a:p>
          <a:p>
            <a:r>
              <a:rPr lang="ru-RU" smtClean="0"/>
              <a:t>Ресурсы интернета.</a:t>
            </a:r>
          </a:p>
          <a:p>
            <a:pPr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pischevaren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6457" r="30235"/>
          <a:stretch>
            <a:fillRect/>
          </a:stretch>
        </p:blipFill>
        <p:spPr>
          <a:xfrm>
            <a:off x="2500313" y="2143125"/>
            <a:ext cx="2413000" cy="3714750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54415" y="2500313"/>
            <a:ext cx="1785937" cy="357187"/>
          </a:xfrm>
          <a:prstGeom prst="wedgeRoundRectCallout">
            <a:avLst>
              <a:gd name="adj1" fmla="val -113855"/>
              <a:gd name="adj2" fmla="val 54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РОТ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954414" y="3214688"/>
            <a:ext cx="1785938" cy="357187"/>
          </a:xfrm>
          <a:prstGeom prst="wedgeRoundRectCallout">
            <a:avLst>
              <a:gd name="adj1" fmla="val -141782"/>
              <a:gd name="adj2" fmla="val 492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ПИЩЕВОД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54415" y="4071938"/>
            <a:ext cx="1785937" cy="357187"/>
          </a:xfrm>
          <a:prstGeom prst="wedgeRoundRectCallout">
            <a:avLst>
              <a:gd name="adj1" fmla="val -122647"/>
              <a:gd name="adj2" fmla="val 54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ЖЕЛУДОК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12160" y="4786313"/>
            <a:ext cx="1785937" cy="357187"/>
          </a:xfrm>
          <a:prstGeom prst="wedgeRoundRectCallout">
            <a:avLst>
              <a:gd name="adj1" fmla="val -139196"/>
              <a:gd name="adj2" fmla="val 260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КИШЕЧНИК</a:t>
            </a:r>
          </a:p>
        </p:txBody>
      </p:sp>
      <p:pic>
        <p:nvPicPr>
          <p:cNvPr id="9" name="Рисунок 8" descr="1327481717_icon-round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42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643174" y="714356"/>
            <a:ext cx="6000792" cy="1214446"/>
          </a:xfrm>
          <a:prstGeom prst="wedgeRoundRectCallout">
            <a:avLst>
              <a:gd name="adj1" fmla="val -60109"/>
              <a:gd name="adj2" fmla="val 259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На рисунке вы видите органы пищеварения.</a:t>
            </a:r>
            <a:br>
              <a:rPr lang="ru-RU" sz="2400" b="1" dirty="0"/>
            </a:br>
            <a:r>
              <a:rPr lang="ru-RU" sz="2400" b="1" dirty="0"/>
              <a:t>Назовите их.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57813" y="2500313"/>
            <a:ext cx="571500" cy="357187"/>
          </a:xfrm>
          <a:prstGeom prst="wedgeRoundRectCallout">
            <a:avLst>
              <a:gd name="adj1" fmla="val -245593"/>
              <a:gd name="adj2" fmla="val 5379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29250" y="3214688"/>
            <a:ext cx="571500" cy="357187"/>
          </a:xfrm>
          <a:prstGeom prst="wedgeRoundRectCallout">
            <a:avLst>
              <a:gd name="adj1" fmla="val -340830"/>
              <a:gd name="adj2" fmla="val 476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57813" y="4071938"/>
            <a:ext cx="571500" cy="357187"/>
          </a:xfrm>
          <a:prstGeom prst="wedgeRoundRectCallout">
            <a:avLst>
              <a:gd name="adj1" fmla="val -281783"/>
              <a:gd name="adj2" fmla="val 507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00688" y="4786313"/>
            <a:ext cx="571500" cy="357187"/>
          </a:xfrm>
          <a:prstGeom prst="wedgeRoundRectCallout">
            <a:avLst>
              <a:gd name="adj1" fmla="val -342735"/>
              <a:gd name="adj2" fmla="val 263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0,,3819368_4,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286000"/>
            <a:ext cx="1739900" cy="1285875"/>
          </a:xfrm>
        </p:spPr>
      </p:pic>
      <p:pic>
        <p:nvPicPr>
          <p:cNvPr id="10243" name="Рисунок 4" descr="0_67310_f9845c67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071688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357438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 descr="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3929063"/>
            <a:ext cx="2857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6" descr="rebenok-ovoshi-300x22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3929063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7" descr="14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3929063"/>
            <a:ext cx="20716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27481717_icon-rounde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5000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643306" y="571480"/>
            <a:ext cx="4643470" cy="785818"/>
          </a:xfrm>
          <a:prstGeom prst="wedgeRoundRectCallout">
            <a:avLst>
              <a:gd name="adj1" fmla="val -79458"/>
              <a:gd name="adj2" fmla="val 3429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Зачем человек ест?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pThumb_generated_thumbnailjp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857232"/>
            <a:ext cx="2700347" cy="2604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8888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86190"/>
            <a:ext cx="2476503" cy="1857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429000" y="4143375"/>
            <a:ext cx="4686300" cy="15113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За свою жизнь человек съедает около </a:t>
            </a:r>
          </a:p>
          <a:p>
            <a:pPr algn="ctr"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50 тонн продуктов. </a:t>
            </a:r>
          </a:p>
          <a:p>
            <a:pPr algn="ctr"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Целый грузовой вагон.</a:t>
            </a:r>
          </a:p>
        </p:txBody>
      </p:sp>
      <p:pic>
        <p:nvPicPr>
          <p:cNvPr id="7" name="Рисунок 6" descr="1327481717_icon-round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85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500298" y="857232"/>
            <a:ext cx="3071834" cy="2071702"/>
          </a:xfrm>
          <a:prstGeom prst="wedgeRoundRectCallout">
            <a:avLst>
              <a:gd name="adj1" fmla="val -68376"/>
              <a:gd name="adj2" fmla="val -194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Пищу принимают, чтобы ходить, бегать, прыгать, дышать, </a:t>
            </a:r>
          </a:p>
          <a:p>
            <a:pPr algn="ctr">
              <a:defRPr/>
            </a:pPr>
            <a:r>
              <a:rPr lang="ru-RU" dirty="0"/>
              <a:t>радоваться и работать.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625" y="1643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785813"/>
            <a:ext cx="1339850" cy="1339850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286116" y="785794"/>
            <a:ext cx="5143536" cy="1143008"/>
          </a:xfrm>
          <a:prstGeom prst="wedgeRoundRectCallout">
            <a:avLst>
              <a:gd name="adj1" fmla="val -76680"/>
              <a:gd name="adj2" fmla="val -196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Скажите, вы давно ели? Но куда же делась пища, которую вы съели? Что с ней произошло?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143240" y="1214422"/>
            <a:ext cx="5715040" cy="1000132"/>
          </a:xfrm>
          <a:prstGeom prst="wedgeRoundRectCallout">
            <a:avLst>
              <a:gd name="adj1" fmla="val -70934"/>
              <a:gd name="adj2" fmla="val -159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самом деле она лежит в животе. С нею происходят чудесные превращения. Рассказать какие?</a:t>
            </a:r>
            <a:endParaRPr lang="ru-RU" dirty="0"/>
          </a:p>
        </p:txBody>
      </p:sp>
      <p:pic>
        <p:nvPicPr>
          <p:cNvPr id="12" name="Рисунок 11" descr="jeva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25" y="3286125"/>
            <a:ext cx="2530475" cy="196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3355624bacb450a2ffbf8e1da246e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643188"/>
            <a:ext cx="19383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071802" y="2643182"/>
            <a:ext cx="3143272" cy="1000132"/>
          </a:xfrm>
          <a:prstGeom prst="wedgeRoundRectCallout">
            <a:avLst>
              <a:gd name="adj1" fmla="val -72791"/>
              <a:gd name="adj2" fmla="val 10330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Так давайте отправимся открывать тайну исчезновения пищи.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1290637" cy="1290637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14546" y="1714488"/>
            <a:ext cx="6143668" cy="857256"/>
          </a:xfrm>
          <a:prstGeom prst="wedgeRoundRectCallout">
            <a:avLst>
              <a:gd name="adj1" fmla="val -56463"/>
              <a:gd name="adj2" fmla="val -206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Пища вначале попадает в рот.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14546" y="2071678"/>
            <a:ext cx="6143668" cy="857256"/>
          </a:xfrm>
          <a:prstGeom prst="wedgeRoundRectCallout">
            <a:avLst>
              <a:gd name="adj1" fmla="val -56463"/>
              <a:gd name="adj2" fmla="val -206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 что находится во рту?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14546" y="2357430"/>
            <a:ext cx="6143668" cy="857256"/>
          </a:xfrm>
          <a:prstGeom prst="wedgeRoundRectCallout">
            <a:avLst>
              <a:gd name="adj1" fmla="val -56463"/>
              <a:gd name="adj2" fmla="val -206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Правильно – язык – строгий охранник.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214546" y="2714620"/>
            <a:ext cx="6143668" cy="857256"/>
          </a:xfrm>
          <a:prstGeom prst="wedgeRoundRectCallout">
            <a:avLst>
              <a:gd name="adj1" fmla="val -56463"/>
              <a:gd name="adj2" fmla="val -206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 для чего нам нужен язык?</a:t>
            </a:r>
          </a:p>
        </p:txBody>
      </p:sp>
      <p:pic>
        <p:nvPicPr>
          <p:cNvPr id="10" name="Рисунок 9" descr="girlreading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71475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1357313" y="428625"/>
            <a:ext cx="6643687" cy="3357563"/>
          </a:xfrm>
          <a:prstGeom prst="cloudCallout">
            <a:avLst>
              <a:gd name="adj1" fmla="val 20997"/>
              <a:gd name="adj2" fmla="val 7406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Он помогает дышать, жевать, согревать или охлаждать еду, глотать, узнавать – соленая она или сладкая, горькая или кислая, горячая или холодная. Он так же помогает петь, говорить, смеяться.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Язык еще охраняет и вход в пищеварительный туннель.</a:t>
            </a:r>
            <a:endParaRPr lang="ru-RU" dirty="0"/>
          </a:p>
        </p:txBody>
      </p:sp>
      <p:pic>
        <p:nvPicPr>
          <p:cNvPr id="13" name="Рисунок 12" descr="48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3" y="3714750"/>
            <a:ext cx="1903412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ts0005l.jpg"/>
          <p:cNvPicPr>
            <a:picLocks noChangeAspect="1"/>
          </p:cNvPicPr>
          <p:nvPr/>
        </p:nvPicPr>
        <p:blipFill>
          <a:blip r:embed="rId5" cstate="print"/>
          <a:srcRect t="17717"/>
          <a:stretch>
            <a:fillRect/>
          </a:stretch>
        </p:blipFill>
        <p:spPr bwMode="auto">
          <a:xfrm>
            <a:off x="2928938" y="4143375"/>
            <a:ext cx="2286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agesCA09SH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857250"/>
            <a:ext cx="1571625" cy="1571625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428992" y="928670"/>
            <a:ext cx="4643470" cy="857256"/>
          </a:xfrm>
          <a:prstGeom prst="wedgeRoundRectCallout">
            <a:avLst>
              <a:gd name="adj1" fmla="val -70958"/>
              <a:gd name="adj2" fmla="val -15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 что еще есть во рту?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28992" y="1285860"/>
            <a:ext cx="4643470" cy="857256"/>
          </a:xfrm>
          <a:prstGeom prst="wedgeRoundRectCallout">
            <a:avLst>
              <a:gd name="adj1" fmla="val -70958"/>
              <a:gd name="adj2" fmla="val -15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Зубы.</a:t>
            </a:r>
          </a:p>
        </p:txBody>
      </p:sp>
      <p:pic>
        <p:nvPicPr>
          <p:cNvPr id="8" name="Рисунок 7" descr="1292513798_ar1272038640952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14750"/>
            <a:ext cx="18605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1571625" y="1285875"/>
            <a:ext cx="4929188" cy="2357438"/>
          </a:xfrm>
          <a:prstGeom prst="cloudCallout">
            <a:avLst>
              <a:gd name="adj1" fmla="val 44188"/>
              <a:gd name="adj2" fmla="val 679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Зубы работают как жернова, хорошо перемалывают и пережевывают пищу.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724025" y="1438275"/>
            <a:ext cx="4929188" cy="2357438"/>
          </a:xfrm>
          <a:prstGeom prst="cloudCallout">
            <a:avLst>
              <a:gd name="adj1" fmla="val 44188"/>
              <a:gd name="adj2" fmla="val 679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Это очень важная работа. Если они плохо разжуют пищу, она может повредить пищевод и желудок, которые очень трудно лечить.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1876425" y="1590675"/>
            <a:ext cx="4929188" cy="2357438"/>
          </a:xfrm>
          <a:prstGeom prst="cloudCallout">
            <a:avLst>
              <a:gd name="adj1" fmla="val 44188"/>
              <a:gd name="adj2" fmla="val 679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Желудок над такой пищей трудится в несколько раз дольше, а значит, меньше отдыхает и начинает болеть.</a:t>
            </a:r>
          </a:p>
        </p:txBody>
      </p:sp>
      <p:pic>
        <p:nvPicPr>
          <p:cNvPr id="13" name="Рисунок 12" descr="71571970_1299280188_57961090_h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500563"/>
            <a:ext cx="18621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000125"/>
            <a:ext cx="1643062" cy="1643063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86116" y="1000108"/>
            <a:ext cx="4929222" cy="714380"/>
          </a:xfrm>
          <a:prstGeom prst="wedgeRoundRectCallout">
            <a:avLst>
              <a:gd name="adj1" fmla="val -66311"/>
              <a:gd name="adj2" fmla="val 248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 вы замечали, что у нас во рту всегда мокро?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357554" y="1285860"/>
            <a:ext cx="4929222" cy="714380"/>
          </a:xfrm>
          <a:prstGeom prst="wedgeRoundRectCallout">
            <a:avLst>
              <a:gd name="adj1" fmla="val -66311"/>
              <a:gd name="adj2" fmla="val 248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Это слюна, она постоянно выделяется в небольшом количестве и смачивает еду.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643050"/>
            <a:ext cx="4929222" cy="1500198"/>
          </a:xfrm>
          <a:prstGeom prst="wedgeRoundRectCallout">
            <a:avLst>
              <a:gd name="adj1" fmla="val -66610"/>
              <a:gd name="adj2" fmla="val -2138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Попробуй, проглотить сухарь.</a:t>
            </a:r>
          </a:p>
          <a:p>
            <a:pPr algn="ctr">
              <a:defRPr/>
            </a:pPr>
            <a:r>
              <a:rPr lang="ru-RU" dirty="0"/>
              <a:t>Все горло обдерёшь, а если сухарь долго жевать, он хорошо смочится слюной и проглотить его будет нетрудно.</a:t>
            </a:r>
          </a:p>
        </p:txBody>
      </p:sp>
      <p:pic>
        <p:nvPicPr>
          <p:cNvPr id="8" name="Рисунок 7" descr="1267133246_s-sssrsryoryery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500438"/>
            <a:ext cx="304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ough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22352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7481717_icon-round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96050" y="785813"/>
            <a:ext cx="1785938" cy="1785937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85786" y="928670"/>
            <a:ext cx="5072098" cy="928694"/>
          </a:xfrm>
          <a:prstGeom prst="wedgeRoundRectCallout">
            <a:avLst>
              <a:gd name="adj1" fmla="val 63783"/>
              <a:gd name="adj2" fmla="val -214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Вот мы проглотили пищу и куда же она улетела?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95310" y="1223946"/>
            <a:ext cx="5072098" cy="928694"/>
          </a:xfrm>
          <a:prstGeom prst="wedgeRoundRectCallout">
            <a:avLst>
              <a:gd name="adj1" fmla="val 63783"/>
              <a:gd name="adj2" fmla="val -214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 полетела она в маленький мешок. Вот такой как на рисунке.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57224" y="1571612"/>
            <a:ext cx="5072098" cy="928694"/>
          </a:xfrm>
          <a:prstGeom prst="wedgeRoundRectCallout">
            <a:avLst>
              <a:gd name="adj1" fmla="val 63783"/>
              <a:gd name="adj2" fmla="val -320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пищеводу пища попала в желудок. Желудок у каждого человека расположен под ребрами слева.</a:t>
            </a:r>
          </a:p>
        </p:txBody>
      </p:sp>
      <p:pic>
        <p:nvPicPr>
          <p:cNvPr id="9" name="Рисунок 8" descr="1295101423_gastrirterozi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357563"/>
            <a:ext cx="250031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_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2714625"/>
            <a:ext cx="31432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616</TotalTime>
  <Words>550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Органы пищеварения                     4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пищеварения (1-4 класс)</dc:title>
  <dc:creator>Irina</dc:creator>
  <cp:lastModifiedBy>1</cp:lastModifiedBy>
  <cp:revision>64</cp:revision>
  <dcterms:created xsi:type="dcterms:W3CDTF">2012-03-17T17:29:40Z</dcterms:created>
  <dcterms:modified xsi:type="dcterms:W3CDTF">2012-09-11T16:14:23Z</dcterms:modified>
</cp:coreProperties>
</file>