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  <a:srgbClr val="CCFFFF"/>
    <a:srgbClr val="0033CC"/>
    <a:srgbClr val="FF99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6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83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9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Rectangle 164"/>
          <p:cNvSpPr>
            <a:spLocks noChangeArrowheads="1"/>
          </p:cNvSpPr>
          <p:nvPr/>
        </p:nvSpPr>
        <p:spPr bwMode="gray">
          <a:xfrm rot="162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15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18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21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3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24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6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27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9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0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2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5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6" name="Rectangle 242"/>
            <p:cNvSpPr>
              <a:spLocks noChangeArrowheads="1"/>
            </p:cNvSpPr>
            <p:nvPr userDrawn="1"/>
          </p:nvSpPr>
          <p:spPr bwMode="gray">
            <a:xfrm rot="5400000">
              <a:off x="621" y="3443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8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9" name="Group 219"/>
            <p:cNvGrpSpPr>
              <a:grpSpLocks/>
            </p:cNvGrpSpPr>
            <p:nvPr userDrawn="1"/>
          </p:nvGrpSpPr>
          <p:grpSpPr bwMode="auto">
            <a:xfrm rot="5400000">
              <a:off x="495" y="-92"/>
              <a:ext cx="346" cy="1336"/>
              <a:chOff x="767" y="1699"/>
              <a:chExt cx="406" cy="2620"/>
            </a:xfrm>
          </p:grpSpPr>
          <p:sp>
            <p:nvSpPr>
              <p:cNvPr id="43" name="Rectangle 220"/>
              <p:cNvSpPr>
                <a:spLocks noChangeArrowheads="1"/>
              </p:cNvSpPr>
              <p:nvPr userDrawn="1"/>
            </p:nvSpPr>
            <p:spPr bwMode="gray">
              <a:xfrm>
                <a:off x="767" y="1699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221"/>
              <p:cNvSpPr>
                <a:spLocks noChangeArrowheads="1"/>
              </p:cNvSpPr>
              <p:nvPr userDrawn="1"/>
            </p:nvSpPr>
            <p:spPr bwMode="gray">
              <a:xfrm>
                <a:off x="913" y="1699"/>
                <a:ext cx="260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0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41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48" name="Picture 32" descr="2"/>
          <p:cNvPicPr>
            <a:picLocks noChangeAspect="1" noChangeArrowheads="1"/>
          </p:cNvPicPr>
          <p:nvPr/>
        </p:nvPicPr>
        <p:blipFill>
          <a:blip r:embed="rId3" cstate="print"/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A586A-0BA7-4048-9758-DBAE1C9106B6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BF8B-2F12-421B-B959-423FCA337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6E70-879C-4E6F-B124-749122F7F465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DEDA1-D6F7-4C75-98AA-25216CE91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B305E-C0FA-4ECA-8B98-895F3CA78689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FF485-DA60-4CE2-B107-C8ECFC4B1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9726-CB68-4FC6-A5D2-1C2E81A5F066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A31FF-A8F8-4E2C-ADCE-557F08D5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3FC3A-AA5E-4E7E-99F2-15A6EBC172C7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5BEC-CBFF-4C2D-8587-627C13FE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87D71-1C01-4885-AC92-08F5847A5565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ADBD-83D5-4EEE-B161-981173794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B9DB-65A8-42D9-B013-3D3881306463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7762-513C-4158-9B24-CDCB6F858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5811-2F76-40C7-94BF-9022E3083532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A289D-C223-4991-B9EA-EFAD78EB7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72CF6-7915-4326-8A5C-755996E07DC8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4DC5-A154-46E0-844B-01D11F5E0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81E3-5CB5-4BE4-85C9-7AACC0034B13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7BB0-2262-4A4A-AFD0-615A6F1C6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B49D7-0DE7-47AE-B9EE-599B6D232B5E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40A32-C576-4512-95ED-C45F2BCAC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053-1E60-4EF1-8EE3-B59E2D18DD1E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F5751-7054-4790-B28E-67FCD0D3D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1ABF-56D1-4532-BBF5-DD263DA8C606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E4491-F8B9-484B-A634-78CE7B2BB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44E4E-685F-4B24-A52F-CDF62499F322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E56F4-A1B8-4611-97E6-18AECD706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8283A-477A-48E8-AA3A-CC1C0AA5071E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612AE-79E1-48B1-B774-30150CD75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9BD2110-8A9F-4630-8B03-5EA0D3EE3B70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C01E93-C349-4CD7-A64E-B7D85C3FD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 rot="-54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55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6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 rot="54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39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0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1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43" name="Picture 62" descr="2"/>
          <p:cNvPicPr>
            <a:picLocks noChangeAspect="1" noChangeArrowheads="1"/>
          </p:cNvPicPr>
          <p:nvPr/>
        </p:nvPicPr>
        <p:blipFill>
          <a:blip r:embed="rId18" cstate="print"/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4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6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104"/>
          <p:cNvGrpSpPr>
            <a:grpSpLocks/>
          </p:cNvGrpSpPr>
          <p:nvPr/>
        </p:nvGrpSpPr>
        <p:grpSpPr bwMode="auto">
          <a:xfrm rot="-54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55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 rot="54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family.ru/water" TargetMode="External"/><Relationship Id="rId2" Type="http://schemas.openxmlformats.org/officeDocument/2006/relationships/hyperlink" Target="http://ladyzhurnal.ru/93-pitevoy-rezhim-dlya-zanyatiy-sporto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jasok.ru/?page=beliy" TargetMode="External"/><Relationship Id="rId5" Type="http://schemas.openxmlformats.org/officeDocument/2006/relationships/hyperlink" Target="http://drvoda.com/post/542" TargetMode="External"/><Relationship Id="rId4" Type="http://schemas.openxmlformats.org/officeDocument/2006/relationships/hyperlink" Target="http://www.healthfamily.ru/chtop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1200" y="4725144"/>
            <a:ext cx="2971800" cy="110013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Учитель физической культуры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ГБОУ СОШ № 121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Петрович З.А.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Пища и питательные вещества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380312" y="6237312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27984" y="3356992"/>
            <a:ext cx="288032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500188" y="357188"/>
            <a:ext cx="5786437" cy="947737"/>
          </a:xfrm>
        </p:spPr>
        <p:txBody>
          <a:bodyPr/>
          <a:lstStyle/>
          <a:p>
            <a:pPr eaLnBrk="1" hangingPunct="1"/>
            <a:r>
              <a:rPr lang="ru-RU" sz="2400" smtClean="0"/>
              <a:t>Продукты, в которых содержится </a:t>
            </a:r>
            <a:r>
              <a:rPr lang="ru-RU" sz="2400" smtClean="0">
                <a:solidFill>
                  <a:srgbClr val="FF0000"/>
                </a:solidFill>
              </a:rPr>
              <a:t>витамин С</a:t>
            </a:r>
          </a:p>
        </p:txBody>
      </p:sp>
      <p:pic>
        <p:nvPicPr>
          <p:cNvPr id="12291" name="Содержимое 4" descr="vitam_1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0" y="2000250"/>
            <a:ext cx="4471988" cy="3324225"/>
          </a:xfrm>
        </p:spPr>
      </p:pic>
      <p:sp>
        <p:nvSpPr>
          <p:cNvPr id="12292" name="Текст 3"/>
          <p:cNvSpPr>
            <a:spLocks noGrp="1"/>
          </p:cNvSpPr>
          <p:nvPr>
            <p:ph type="body" sz="half" idx="2"/>
          </p:nvPr>
        </p:nvSpPr>
        <p:spPr>
          <a:xfrm>
            <a:off x="1214438" y="1500188"/>
            <a:ext cx="3008312" cy="4691062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Витамин C </a:t>
            </a:r>
            <a:r>
              <a:rPr lang="ru-RU" smtClean="0"/>
              <a:t>делает крепче иммунитет, чем увеличивает сопротивляемость организма к разного рода инфекциям, и помогает избежать заболеваний ОРЗ, ОРВИ, ГРИПП. </a:t>
            </a:r>
          </a:p>
          <a:p>
            <a:r>
              <a:rPr lang="ru-RU" b="1" smtClean="0">
                <a:solidFill>
                  <a:srgbClr val="FF0000"/>
                </a:solidFill>
              </a:rPr>
              <a:t>Аскорбиновая кислота </a:t>
            </a:r>
            <a:r>
              <a:rPr lang="ru-RU" b="1" smtClean="0"/>
              <a:t>в значительном объеме содержится</a:t>
            </a:r>
            <a:r>
              <a:rPr lang="ru-RU" smtClean="0"/>
              <a:t> в цитрусовых, овощах, в дыне, брюссельской капусте, цветной и кочанной капусте, черной смородине, болгарском перце, землянике, помидорах, яблоках, абрикосах, персиках, облепихе, шиповнике, рябине. </a:t>
            </a:r>
          </a:p>
          <a:p>
            <a:r>
              <a:rPr lang="ru-RU" b="1" smtClean="0">
                <a:solidFill>
                  <a:srgbClr val="FF0000"/>
                </a:solidFill>
              </a:rPr>
              <a:t>Витамин С</a:t>
            </a:r>
            <a:r>
              <a:rPr lang="ru-RU" b="1" smtClean="0"/>
              <a:t> в значительном количестве содержится</a:t>
            </a:r>
            <a:r>
              <a:rPr lang="ru-RU" smtClean="0"/>
              <a:t> в травах, например, красном перце, петрушке, плодах шиповника, а также в щавеле.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85875" y="1643063"/>
            <a:ext cx="3009900" cy="4643437"/>
          </a:xfrm>
        </p:spPr>
        <p:txBody>
          <a:bodyPr/>
          <a:lstStyle/>
          <a:p>
            <a:pPr eaLnBrk="1" hangingPunct="1"/>
            <a:r>
              <a:rPr lang="ru-RU" sz="2000" smtClean="0"/>
              <a:t>Так как во время приготовления пищи многие витамины разрушаются, рекомендуется есть больше фруктов, овощей и ягод в сыром виде, не забывая хорошо помыть их перед едой.</a:t>
            </a:r>
          </a:p>
        </p:txBody>
      </p:sp>
      <p:pic>
        <p:nvPicPr>
          <p:cNvPr id="6" name="Содержимое 5" descr="wo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57950" y="3000372"/>
            <a:ext cx="2486021" cy="1649814"/>
          </a:xfrm>
          <a:effectLst>
            <a:softEdge rad="112500"/>
          </a:effectLst>
        </p:spPr>
      </p:pic>
      <p:pic>
        <p:nvPicPr>
          <p:cNvPr id="5" name="Содержимое 4" descr="fruits-vegetabl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1285860"/>
            <a:ext cx="2743198" cy="2501659"/>
          </a:xfrm>
          <a:effectLst>
            <a:softEdge rad="112500"/>
          </a:effectLst>
        </p:spPr>
      </p:pic>
      <p:pic>
        <p:nvPicPr>
          <p:cNvPr id="13317" name="Рисунок 6" descr="7b650169c3764c720e04fc66bc510b2504c5f412_25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421481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581775" cy="1257300"/>
          </a:xfrm>
        </p:spPr>
        <p:txBody>
          <a:bodyPr/>
          <a:lstStyle/>
          <a:p>
            <a:pPr eaLnBrk="1" hangingPunct="1"/>
            <a:r>
              <a:rPr lang="ru-RU" sz="2000" smtClean="0"/>
              <a:t>Как видите, организму для развития нужна разнообразная пища.</a:t>
            </a:r>
            <a:br>
              <a:rPr lang="ru-RU" sz="2000" smtClean="0"/>
            </a:br>
            <a:r>
              <a:rPr lang="ru-RU" sz="2000" smtClean="0"/>
              <a:t>Однако для того, чтобы она хорошо усваивалась, надо соблюдать некоторые правила.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928813"/>
            <a:ext cx="4010025" cy="4197350"/>
          </a:xfrm>
        </p:spPr>
        <p:txBody>
          <a:bodyPr/>
          <a:lstStyle/>
          <a:p>
            <a:pPr eaLnBrk="1" hangingPunct="1"/>
            <a:r>
              <a:rPr lang="ru-RU" sz="2400" smtClean="0"/>
              <a:t>Старайтесь есть в одно и тоже время.</a:t>
            </a:r>
          </a:p>
          <a:p>
            <a:pPr eaLnBrk="1" hangingPunct="1"/>
            <a:r>
              <a:rPr lang="ru-RU" sz="2400" smtClean="0"/>
              <a:t>Ешьте четыре раза в день в одни и те же часы: утром дома – первый завтрак, в школе – второй завтрак, после школы – обед, вечером – ужин.</a:t>
            </a:r>
          </a:p>
        </p:txBody>
      </p:sp>
      <p:pic>
        <p:nvPicPr>
          <p:cNvPr id="14340" name="Содержимое 4" descr="untitledооо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7813" y="2214563"/>
            <a:ext cx="3409950" cy="280511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3081338" cy="762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Правила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4510088" cy="4525963"/>
          </a:xfrm>
        </p:spPr>
        <p:txBody>
          <a:bodyPr/>
          <a:lstStyle/>
          <a:p>
            <a:pPr eaLnBrk="1" hangingPunct="1"/>
            <a:r>
              <a:rPr lang="ru-RU" sz="2400" smtClean="0"/>
              <a:t>Не ешьте всухомятку.</a:t>
            </a:r>
          </a:p>
          <a:p>
            <a:pPr eaLnBrk="1" hangingPunct="1"/>
            <a:r>
              <a:rPr lang="ru-RU" sz="2400" smtClean="0"/>
              <a:t>Никогда не отказывайтесь от супа: ведь в нём много веществ, которые способствуют правильному пищеварению.</a:t>
            </a:r>
          </a:p>
          <a:p>
            <a:pPr eaLnBrk="1" hangingPunct="1"/>
            <a:r>
              <a:rPr lang="ru-RU" sz="2400" smtClean="0"/>
              <a:t>Меньше ешьте мучного и сладкого, отдавайте предпочтение овощам, фруктам, кисломолочным продуктам.</a:t>
            </a:r>
          </a:p>
        </p:txBody>
      </p:sp>
      <p:pic>
        <p:nvPicPr>
          <p:cNvPr id="15364" name="Picture 5" descr="C:\Users\Irina\Pictures\пищеварение\unhealthy_foo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3571875"/>
            <a:ext cx="1417637" cy="1328738"/>
          </a:xfrm>
          <a:noFill/>
        </p:spPr>
      </p:pic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4286256"/>
            <a:ext cx="193087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73150793174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785926"/>
            <a:ext cx="2205794" cy="1785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4" descr="питание065 - коп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0" y="1643063"/>
            <a:ext cx="2097088" cy="2214562"/>
          </a:xfrm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2652713" cy="762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Правила</a:t>
            </a:r>
          </a:p>
        </p:txBody>
      </p:sp>
      <p:sp>
        <p:nvSpPr>
          <p:cNvPr id="16388" name="Текст 2"/>
          <p:cNvSpPr>
            <a:spLocks noGrp="1"/>
          </p:cNvSpPr>
          <p:nvPr>
            <p:ph type="body" sz="half" idx="1"/>
          </p:nvPr>
        </p:nvSpPr>
        <p:spPr>
          <a:xfrm>
            <a:off x="1214438" y="1571625"/>
            <a:ext cx="4071937" cy="4572000"/>
          </a:xfrm>
        </p:spPr>
        <p:txBody>
          <a:bodyPr/>
          <a:lstStyle/>
          <a:p>
            <a:pPr eaLnBrk="1" hangingPunct="1"/>
            <a:r>
              <a:rPr lang="ru-RU" sz="2400" smtClean="0"/>
              <a:t>Ешьте не спеша, хорошо пережёвывайте пищу.</a:t>
            </a:r>
          </a:p>
          <a:p>
            <a:pPr eaLnBrk="1" hangingPunct="1"/>
            <a:r>
              <a:rPr lang="ru-RU" sz="2400" smtClean="0"/>
              <a:t>Во время еды не отвлекайтесь, не читайте, не смотрите телевизор, не ведите серьёзных разговоров, а тем более споров. Пища из-за этого плохо переваривается.</a:t>
            </a:r>
          </a:p>
        </p:txBody>
      </p:sp>
      <p:pic>
        <p:nvPicPr>
          <p:cNvPr id="16389" name="Рисунок 5" descr="питание0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929063"/>
            <a:ext cx="21986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76350" y="357188"/>
            <a:ext cx="6496050" cy="10715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33CC"/>
                </a:solidFill>
              </a:rPr>
              <a:t>Рациональное</a:t>
            </a:r>
            <a:r>
              <a:rPr lang="ru-RU" smtClean="0"/>
              <a:t> </a:t>
            </a:r>
            <a:r>
              <a:rPr lang="ru-RU" smtClean="0">
                <a:solidFill>
                  <a:srgbClr val="0033CC"/>
                </a:solidFill>
              </a:rPr>
              <a:t>питание</a:t>
            </a:r>
          </a:p>
        </p:txBody>
      </p:sp>
      <p:pic>
        <p:nvPicPr>
          <p:cNvPr id="17411" name="Содержимое 4" descr="53b22de013970eca1f7f9543610_pre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1928813"/>
            <a:ext cx="6802438" cy="40005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Вредные продукты питания </a:t>
            </a:r>
          </a:p>
        </p:txBody>
      </p:sp>
      <p:sp>
        <p:nvSpPr>
          <p:cNvPr id="18435" name="Текст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1800" smtClean="0"/>
              <a:t>Продукты содержащие большое количество сахара – газированные напитки, сладости.</a:t>
            </a:r>
          </a:p>
          <a:p>
            <a:r>
              <a:rPr lang="ru-RU" sz="1800" smtClean="0"/>
              <a:t>Жирная пища – картошка фри, чипсы, майонез.</a:t>
            </a:r>
          </a:p>
          <a:p>
            <a:r>
              <a:rPr lang="ru-RU" sz="1800" smtClean="0"/>
              <a:t>Пища содержащая искусственные красители – жевательная резинка, майонез, кетчуп, конфеты.</a:t>
            </a:r>
          </a:p>
        </p:txBody>
      </p:sp>
      <p:pic>
        <p:nvPicPr>
          <p:cNvPr id="18436" name="Содержимое 3" descr="438c508c126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5" y="1500188"/>
            <a:ext cx="1960563" cy="1357312"/>
          </a:xfrm>
        </p:spPr>
      </p:pic>
      <p:pic>
        <p:nvPicPr>
          <p:cNvPr id="18437" name="Рисунок 5" descr="Pictures-Of-Cak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1643063"/>
            <a:ext cx="1236662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6" descr="imagesCA2Y3QLZ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3000375"/>
            <a:ext cx="15541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7" descr="1_1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3000375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8" descr="451040_chipsy_pic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31432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9" descr="hamburge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5" y="4643438"/>
            <a:ext cx="239871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0" descr="shaverma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75" y="4643438"/>
            <a:ext cx="16017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11" descr="jytk-web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25" y="4643438"/>
            <a:ext cx="19288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Источники информации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200" dirty="0" smtClean="0">
                <a:hlinkClick r:id="rId2"/>
              </a:rPr>
              <a:t>ЛИТЕРАТУРА</a:t>
            </a:r>
          </a:p>
          <a:p>
            <a:r>
              <a:rPr lang="ru-RU" sz="1200" dirty="0" smtClean="0"/>
              <a:t>Лях В.И. Мой друг – физкультура: </a:t>
            </a:r>
            <a:r>
              <a:rPr lang="ru-RU" sz="1200" dirty="0" err="1" smtClean="0"/>
              <a:t>Учебн</a:t>
            </a:r>
            <a:r>
              <a:rPr lang="ru-RU" sz="1200" dirty="0" smtClean="0"/>
              <a:t>. Для 1-4 </a:t>
            </a:r>
            <a:r>
              <a:rPr lang="ru-RU" sz="1200" dirty="0" err="1" smtClean="0"/>
              <a:t>кл</a:t>
            </a:r>
            <a:r>
              <a:rPr lang="ru-RU" sz="1200" dirty="0" smtClean="0"/>
              <a:t>. </a:t>
            </a:r>
            <a:r>
              <a:rPr lang="ru-RU" sz="1200" dirty="0" err="1" smtClean="0"/>
              <a:t>нач</a:t>
            </a:r>
            <a:r>
              <a:rPr lang="ru-RU" sz="1200" dirty="0" smtClean="0"/>
              <a:t>. школа. / В.И. Лях. – 3-е изд. – М.: Просвещение, </a:t>
            </a:r>
            <a:r>
              <a:rPr lang="ru-RU" sz="1200" dirty="0" smtClean="0"/>
              <a:t>2010.</a:t>
            </a:r>
            <a:endParaRPr lang="ru-RU" sz="1200" dirty="0" smtClean="0"/>
          </a:p>
          <a:p>
            <a:r>
              <a:rPr lang="ru-RU" sz="1200" dirty="0" smtClean="0"/>
              <a:t>Физическая культура: учебник для 3-4 классов общеобразовательных учреждений / В.Я. Барышников, А.И. Белоусов; под общ. ред. док. </a:t>
            </a:r>
            <a:r>
              <a:rPr lang="ru-RU" sz="1200" dirty="0" err="1" smtClean="0"/>
              <a:t>пед</a:t>
            </a:r>
            <a:r>
              <a:rPr lang="ru-RU" sz="1200" dirty="0" smtClean="0"/>
              <a:t>. наук М.Я. </a:t>
            </a:r>
            <a:r>
              <a:rPr lang="ru-RU" sz="1200" dirty="0" err="1" smtClean="0"/>
              <a:t>Виленского</a:t>
            </a:r>
            <a:r>
              <a:rPr lang="ru-RU" sz="1200" dirty="0" smtClean="0"/>
              <a:t>. – М.: ООО «ТИД «Русское слово – РС», 2011.</a:t>
            </a:r>
          </a:p>
          <a:p>
            <a:endParaRPr lang="ru-RU" sz="1200" dirty="0" smtClean="0"/>
          </a:p>
          <a:p>
            <a:r>
              <a:rPr lang="ru-RU" sz="1200" u="sng" dirty="0" smtClean="0">
                <a:solidFill>
                  <a:srgbClr val="FF00FF"/>
                </a:solidFill>
              </a:rPr>
              <a:t>РЕСУРСЫ ИНТЕРНЕТА.</a:t>
            </a:r>
          </a:p>
          <a:p>
            <a:pPr eaLnBrk="1" hangingPunct="1"/>
            <a:r>
              <a:rPr lang="en-US" sz="1200" dirty="0" smtClean="0">
                <a:hlinkClick r:id="rId2"/>
              </a:rPr>
              <a:t>http://ladyzhurnal.ru/93-pitevoy-rezhim-dlya-zanyatiy-sportom.html</a:t>
            </a:r>
            <a:endParaRPr lang="ru-RU" sz="1200" dirty="0" smtClean="0"/>
          </a:p>
          <a:p>
            <a:pPr eaLnBrk="1" hangingPunct="1"/>
            <a:r>
              <a:rPr lang="en-US" sz="1200" dirty="0" smtClean="0"/>
              <a:t>http://perm.mediamoda.ru/material/health/food/3016</a:t>
            </a:r>
            <a:endParaRPr lang="ru-RU" sz="1200" dirty="0" smtClean="0"/>
          </a:p>
          <a:p>
            <a:pPr eaLnBrk="1" hangingPunct="1"/>
            <a:r>
              <a:rPr lang="en-US" sz="1200" dirty="0" smtClean="0">
                <a:hlinkClick r:id="rId3"/>
              </a:rPr>
              <a:t>http://www.healthfamily.ru/water</a:t>
            </a:r>
            <a:endParaRPr lang="ru-RU" sz="1200" dirty="0" smtClean="0"/>
          </a:p>
          <a:p>
            <a:pPr eaLnBrk="1" hangingPunct="1"/>
            <a:r>
              <a:rPr lang="en-US" sz="1200" dirty="0" smtClean="0">
                <a:hlinkClick r:id="rId4"/>
              </a:rPr>
              <a:t>http://www.healthfamily.ru/chtopit</a:t>
            </a:r>
            <a:endParaRPr lang="ru-RU" sz="1200" dirty="0" smtClean="0"/>
          </a:p>
          <a:p>
            <a:pPr eaLnBrk="1" hangingPunct="1"/>
            <a:r>
              <a:rPr lang="en-US" sz="1200" dirty="0" smtClean="0">
                <a:hlinkClick r:id="rId5"/>
              </a:rPr>
              <a:t>http://drvoda.com/post/542</a:t>
            </a:r>
            <a:endParaRPr lang="ru-RU" sz="1200" dirty="0" smtClean="0"/>
          </a:p>
          <a:p>
            <a:pPr eaLnBrk="1" hangingPunct="1"/>
            <a:r>
              <a:rPr lang="en-US" sz="1200" dirty="0" smtClean="0"/>
              <a:t>http://andywendy.livejournal.com/368185.html</a:t>
            </a:r>
            <a:endParaRPr lang="ru-RU" sz="1200" dirty="0" smtClean="0"/>
          </a:p>
          <a:p>
            <a:pPr eaLnBrk="1" hangingPunct="1"/>
            <a:r>
              <a:rPr lang="en-US" sz="1200" dirty="0" smtClean="0"/>
              <a:t>http://home-games.ru/kitchen/pitanie/</a:t>
            </a:r>
            <a:endParaRPr lang="ru-RU" sz="1200" dirty="0" smtClean="0"/>
          </a:p>
          <a:p>
            <a:pPr eaLnBrk="1" hangingPunct="1"/>
            <a:r>
              <a:rPr lang="en-US" sz="1200" dirty="0" smtClean="0"/>
              <a:t>http://kim42.ru/suxoe-moloko-i-slivki/1211-moloko-prostokvashino-1-5.html</a:t>
            </a:r>
            <a:endParaRPr lang="ru-RU" sz="1200" dirty="0" smtClean="0"/>
          </a:p>
          <a:p>
            <a:pPr eaLnBrk="1" hangingPunct="1"/>
            <a:r>
              <a:rPr lang="en-US" sz="1200" dirty="0" smtClean="0"/>
              <a:t>http://kim42.ru/suxoe-moloko-i-slivki/1211-moloko-prostokvashino-1-5.html</a:t>
            </a:r>
            <a:endParaRPr lang="ru-RU" sz="1200" dirty="0" smtClean="0"/>
          </a:p>
          <a:p>
            <a:pPr eaLnBrk="1" hangingPunct="1"/>
            <a:r>
              <a:rPr lang="en-US" sz="1200" dirty="0" smtClean="0"/>
              <a:t>http://www.molskaz.ru/catalog/tvorog/tvorog_fas_5.html</a:t>
            </a:r>
            <a:endParaRPr lang="ru-RU" sz="1200" dirty="0" smtClean="0"/>
          </a:p>
          <a:p>
            <a:pPr eaLnBrk="1" hangingPunct="1"/>
            <a:r>
              <a:rPr lang="en-US" sz="1200" dirty="0" smtClean="0"/>
              <a:t>http://www.onovamnadom.ru/item/id7017/?PHPSESSID=btmmm5bbbvm1i3c6mk1g6tia14</a:t>
            </a:r>
            <a:endParaRPr lang="ru-RU" sz="1200" dirty="0" smtClean="0"/>
          </a:p>
          <a:p>
            <a:pPr eaLnBrk="1" hangingPunct="1"/>
            <a:r>
              <a:rPr lang="en-US" sz="1200" dirty="0" smtClean="0"/>
              <a:t>http://yar-coral.ru/zdorovoe-pitanie/</a:t>
            </a:r>
            <a:endParaRPr lang="ru-RU" sz="1200" dirty="0" smtClean="0"/>
          </a:p>
          <a:p>
            <a:pPr eaLnBrk="1" hangingPunct="1"/>
            <a:r>
              <a:rPr lang="en-US" sz="1200" dirty="0" smtClean="0">
                <a:hlinkClick r:id="rId6"/>
              </a:rPr>
              <a:t>http://pojasok.ru/?page=beliy</a:t>
            </a:r>
            <a:endParaRPr lang="ru-RU" sz="1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3" descr="7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0" y="3929063"/>
            <a:ext cx="3614738" cy="24098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1571625"/>
            <a:ext cx="6215062" cy="2214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Человек с пищей получает все вещества, необходимые для роста и развития организма и для пополнения затраченной энергии.</a:t>
            </a:r>
          </a:p>
        </p:txBody>
      </p:sp>
      <p:pic>
        <p:nvPicPr>
          <p:cNvPr id="4100" name="Рисунок 6" descr="%201_1~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4000500"/>
            <a:ext cx="18240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7" descr="untitledрр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4071938"/>
            <a:ext cx="267493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357313" y="1571625"/>
            <a:ext cx="7072312" cy="15001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В пище содержатся </a:t>
            </a:r>
            <a:r>
              <a:rPr lang="ru-RU" sz="2800" i="1" dirty="0" smtClean="0">
                <a:solidFill>
                  <a:srgbClr val="FF0000"/>
                </a:solidFill>
              </a:rPr>
              <a:t>углеводы</a:t>
            </a:r>
            <a:r>
              <a:rPr lang="ru-RU" sz="2800" i="1" dirty="0" smtClean="0"/>
              <a:t>, </a:t>
            </a:r>
            <a:r>
              <a:rPr lang="ru-RU" sz="2800" i="1" dirty="0" smtClean="0">
                <a:solidFill>
                  <a:srgbClr val="FF0000"/>
                </a:solidFill>
              </a:rPr>
              <a:t>белки</a:t>
            </a:r>
            <a:r>
              <a:rPr lang="ru-RU" sz="2800" i="1" dirty="0" smtClean="0">
                <a:solidFill>
                  <a:schemeClr val="tx1"/>
                </a:solidFill>
              </a:rPr>
              <a:t>, </a:t>
            </a:r>
            <a:r>
              <a:rPr lang="ru-RU" sz="2800" i="1" dirty="0" smtClean="0">
                <a:solidFill>
                  <a:srgbClr val="FF0000"/>
                </a:solidFill>
              </a:rPr>
              <a:t>жиры</a:t>
            </a:r>
            <a:r>
              <a:rPr lang="ru-RU" sz="2800" i="1" dirty="0" smtClean="0">
                <a:solidFill>
                  <a:schemeClr val="tx1"/>
                </a:solidFill>
              </a:rPr>
              <a:t>,</a:t>
            </a:r>
            <a:r>
              <a:rPr lang="ru-RU" sz="2800" i="1" dirty="0" smtClean="0">
                <a:solidFill>
                  <a:srgbClr val="FF0000"/>
                </a:solidFill>
              </a:rPr>
              <a:t> витамины </a:t>
            </a:r>
            <a:r>
              <a:rPr lang="ru-RU" sz="2800" dirty="0" smtClean="0"/>
              <a:t>и</a:t>
            </a: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FF0000"/>
                </a:solidFill>
              </a:rPr>
              <a:t>вода</a:t>
            </a:r>
            <a:r>
              <a:rPr lang="ru-RU" sz="2800" i="1" dirty="0" smtClean="0"/>
              <a:t>.</a:t>
            </a:r>
          </a:p>
        </p:txBody>
      </p:sp>
      <p:pic>
        <p:nvPicPr>
          <p:cNvPr id="5123" name="Содержимое 4" descr="0003kr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3214688"/>
            <a:ext cx="7035800" cy="1928812"/>
          </a:xfrm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828675"/>
          </a:xfrm>
        </p:spPr>
        <p:txBody>
          <a:bodyPr/>
          <a:lstStyle/>
          <a:p>
            <a:pPr eaLnBrk="1" hangingPunct="1"/>
            <a:r>
              <a:rPr lang="ru-RU" smtClean="0"/>
              <a:t>Продукты, в которых содержатся </a:t>
            </a:r>
            <a:r>
              <a:rPr lang="ru-RU" smtClean="0">
                <a:solidFill>
                  <a:srgbClr val="FF0000"/>
                </a:solidFill>
              </a:rPr>
              <a:t>углеводы</a:t>
            </a:r>
            <a:r>
              <a:rPr lang="ru-RU" smtClean="0"/>
              <a:t>.</a:t>
            </a:r>
          </a:p>
        </p:txBody>
      </p:sp>
      <p:pic>
        <p:nvPicPr>
          <p:cNvPr id="6147" name="Рисунок 4" descr="krupa-3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3357563"/>
            <a:ext cx="18256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5" descr="pasta-vari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8593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6" descr="000000021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1857375"/>
            <a:ext cx="14287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7" descr="88f1e9c1b87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3429000"/>
            <a:ext cx="2381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Содержимое 2"/>
          <p:cNvSpPr>
            <a:spLocks noGrp="1"/>
          </p:cNvSpPr>
          <p:nvPr>
            <p:ph sz="half" idx="1"/>
          </p:nvPr>
        </p:nvSpPr>
        <p:spPr>
          <a:xfrm>
            <a:off x="1357313" y="1643063"/>
            <a:ext cx="2571750" cy="3571875"/>
          </a:xfrm>
        </p:spPr>
        <p:txBody>
          <a:bodyPr/>
          <a:lstStyle/>
          <a:p>
            <a:pPr eaLnBrk="1" hangingPunct="1"/>
            <a:r>
              <a:rPr lang="ru-RU" sz="2400" smtClean="0"/>
              <a:t>Фрукты и овощи.</a:t>
            </a:r>
          </a:p>
          <a:p>
            <a:pPr eaLnBrk="1" hangingPunct="1"/>
            <a:r>
              <a:rPr lang="ru-RU" sz="2400" smtClean="0"/>
              <a:t>Крупы.</a:t>
            </a:r>
          </a:p>
          <a:p>
            <a:pPr eaLnBrk="1" hangingPunct="1"/>
            <a:r>
              <a:rPr lang="ru-RU" sz="2400" smtClean="0"/>
              <a:t>Сахар.</a:t>
            </a:r>
          </a:p>
          <a:p>
            <a:pPr eaLnBrk="1" hangingPunct="1"/>
            <a:r>
              <a:rPr lang="ru-RU" sz="2400" smtClean="0"/>
              <a:t>Выпечка.</a:t>
            </a:r>
          </a:p>
          <a:p>
            <a:pPr eaLnBrk="1" hangingPunct="1"/>
            <a:r>
              <a:rPr lang="ru-RU" sz="2400" smtClean="0"/>
              <a:t>Мороженое.</a:t>
            </a:r>
          </a:p>
          <a:p>
            <a:pPr eaLnBrk="1" hangingPunct="1"/>
            <a:r>
              <a:rPr lang="ru-RU" sz="2400" smtClean="0"/>
              <a:t>Шоколад.</a:t>
            </a:r>
          </a:p>
          <a:p>
            <a:pPr eaLnBrk="1" hangingPunct="1"/>
            <a:r>
              <a:rPr lang="ru-RU" sz="2400" smtClean="0"/>
              <a:t>Газированная вода</a:t>
            </a:r>
          </a:p>
        </p:txBody>
      </p:sp>
      <p:pic>
        <p:nvPicPr>
          <p:cNvPr id="6152" name="Содержимое 9" descr="9b95ea43e73e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500438" y="1714500"/>
            <a:ext cx="2114550" cy="1543050"/>
          </a:xfrm>
        </p:spPr>
      </p:pic>
      <p:pic>
        <p:nvPicPr>
          <p:cNvPr id="6153" name="Рисунок 10" descr="239_e33af6e087cccd473c401323fb04c6e0_20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63" y="5143500"/>
            <a:ext cx="15811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11" descr="Pochemu-shokolad-podnimaet-nastroeni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88" y="4786313"/>
            <a:ext cx="13700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0169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4876" y="4857760"/>
            <a:ext cx="2134726" cy="145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4" descr="1329313228_toomuchprote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1813" y="4500563"/>
            <a:ext cx="3038475" cy="2014537"/>
          </a:xfrm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285875" y="357188"/>
            <a:ext cx="6496050" cy="971550"/>
          </a:xfrm>
        </p:spPr>
        <p:txBody>
          <a:bodyPr/>
          <a:lstStyle/>
          <a:p>
            <a:pPr eaLnBrk="1" hangingPunct="1"/>
            <a:r>
              <a:rPr lang="ru-RU" smtClean="0"/>
              <a:t>Продукты, в которых содержатся </a:t>
            </a:r>
            <a:r>
              <a:rPr lang="ru-RU" smtClean="0">
                <a:solidFill>
                  <a:srgbClr val="0070C0"/>
                </a:solidFill>
              </a:rPr>
              <a:t>белки</a:t>
            </a:r>
            <a:r>
              <a:rPr lang="ru-RU" smtClean="0"/>
              <a:t>.</a:t>
            </a:r>
          </a:p>
        </p:txBody>
      </p:sp>
      <p:sp>
        <p:nvSpPr>
          <p:cNvPr id="7172" name="Содержимое 2"/>
          <p:cNvSpPr>
            <a:spLocks noGrp="1"/>
          </p:cNvSpPr>
          <p:nvPr>
            <p:ph sz="half" idx="1"/>
          </p:nvPr>
        </p:nvSpPr>
        <p:spPr>
          <a:xfrm>
            <a:off x="1214438" y="1928813"/>
            <a:ext cx="3629025" cy="4214812"/>
          </a:xfrm>
        </p:spPr>
        <p:txBody>
          <a:bodyPr/>
          <a:lstStyle/>
          <a:p>
            <a:pPr eaLnBrk="1" hangingPunct="1"/>
            <a:r>
              <a:rPr lang="ru-RU" smtClean="0"/>
              <a:t>Молоко, сыр, творог, йогурт.</a:t>
            </a:r>
          </a:p>
          <a:p>
            <a:pPr eaLnBrk="1" hangingPunct="1"/>
            <a:r>
              <a:rPr lang="ru-RU" smtClean="0"/>
              <a:t>Орехи.</a:t>
            </a:r>
          </a:p>
          <a:p>
            <a:pPr eaLnBrk="1" hangingPunct="1"/>
            <a:r>
              <a:rPr lang="ru-RU" smtClean="0"/>
              <a:t>Бобы, фасоль, горох, чечевица.</a:t>
            </a:r>
          </a:p>
          <a:p>
            <a:pPr eaLnBrk="1" hangingPunct="1"/>
            <a:r>
              <a:rPr lang="ru-RU" smtClean="0"/>
              <a:t>Мясо, яйца.</a:t>
            </a:r>
          </a:p>
          <a:p>
            <a:pPr eaLnBrk="1" hangingPunct="1"/>
            <a:r>
              <a:rPr lang="ru-RU" smtClean="0"/>
              <a:t>Рыба.</a:t>
            </a:r>
          </a:p>
          <a:p>
            <a:pPr eaLnBrk="1" hangingPunct="1"/>
            <a:r>
              <a:rPr lang="ru-RU" smtClean="0"/>
              <a:t>Грибы.</a:t>
            </a:r>
          </a:p>
        </p:txBody>
      </p:sp>
      <p:pic>
        <p:nvPicPr>
          <p:cNvPr id="7173" name="Рисунок 5" descr="moloko-prostokvashino-1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500188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6" descr="kefir_domik_v_derev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857375"/>
            <a:ext cx="858837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7" descr="tvorog_klass_bi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2071688"/>
            <a:ext cx="13271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8" descr="8236_250px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2071688"/>
            <a:ext cx="97631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oreh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751796" y="2820576"/>
            <a:ext cx="1354920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legum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3071810"/>
            <a:ext cx="2214578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oro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2396" y="4786322"/>
            <a:ext cx="1214436" cy="161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bel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29321" y="4714884"/>
            <a:ext cx="1539983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285875" y="357188"/>
            <a:ext cx="6496050" cy="928687"/>
          </a:xfrm>
        </p:spPr>
        <p:txBody>
          <a:bodyPr/>
          <a:lstStyle/>
          <a:p>
            <a:pPr eaLnBrk="1" hangingPunct="1"/>
            <a:r>
              <a:rPr lang="ru-RU" smtClean="0"/>
              <a:t>Продукты, в которых содержатся </a:t>
            </a:r>
            <a:r>
              <a:rPr lang="ru-RU" smtClean="0">
                <a:solidFill>
                  <a:srgbClr val="FF9900"/>
                </a:solidFill>
              </a:rPr>
              <a:t>жиры</a:t>
            </a:r>
            <a:r>
              <a:rPr lang="ru-RU" smtClean="0"/>
              <a:t>.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785938"/>
            <a:ext cx="3629025" cy="4643437"/>
          </a:xfrm>
        </p:spPr>
        <p:txBody>
          <a:bodyPr/>
          <a:lstStyle/>
          <a:p>
            <a:pPr eaLnBrk="1" hangingPunct="1"/>
            <a:r>
              <a:rPr lang="ru-RU" smtClean="0"/>
              <a:t>Оливковое масло.</a:t>
            </a:r>
          </a:p>
          <a:p>
            <a:pPr eaLnBrk="1" hangingPunct="1"/>
            <a:r>
              <a:rPr lang="ru-RU" smtClean="0"/>
              <a:t>Орехи.</a:t>
            </a:r>
          </a:p>
          <a:p>
            <a:pPr eaLnBrk="1" hangingPunct="1"/>
            <a:r>
              <a:rPr lang="ru-RU" smtClean="0"/>
              <a:t>Рыба.</a:t>
            </a:r>
          </a:p>
          <a:p>
            <a:pPr eaLnBrk="1" hangingPunct="1"/>
            <a:r>
              <a:rPr lang="ru-RU" smtClean="0"/>
              <a:t>Авокадо.</a:t>
            </a:r>
          </a:p>
          <a:p>
            <a:pPr eaLnBrk="1" hangingPunct="1"/>
            <a:r>
              <a:rPr lang="ru-RU" smtClean="0"/>
              <a:t>Сыр.</a:t>
            </a:r>
          </a:p>
          <a:p>
            <a:pPr eaLnBrk="1" hangingPunct="1"/>
            <a:r>
              <a:rPr lang="ru-RU" smtClean="0"/>
              <a:t>Сметана.</a:t>
            </a:r>
          </a:p>
          <a:p>
            <a:pPr eaLnBrk="1" hangingPunct="1"/>
            <a:r>
              <a:rPr lang="ru-RU" smtClean="0"/>
              <a:t>Сливочное масло.</a:t>
            </a:r>
          </a:p>
          <a:p>
            <a:pPr eaLnBrk="1" hangingPunct="1"/>
            <a:r>
              <a:rPr lang="ru-RU" smtClean="0"/>
              <a:t>И другие продукты.</a:t>
            </a:r>
          </a:p>
        </p:txBody>
      </p:sp>
      <p:pic>
        <p:nvPicPr>
          <p:cNvPr id="8196" name="Содержимое 6" descr="fa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8" y="1785926"/>
            <a:ext cx="3629025" cy="3629025"/>
          </a:xfr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76350" y="1785938"/>
            <a:ext cx="3724275" cy="40719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Для роста и развития твоего организма нужны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витамины </a:t>
            </a:r>
            <a:r>
              <a:rPr lang="ru-RU" sz="3200" dirty="0" smtClean="0">
                <a:solidFill>
                  <a:schemeClr val="tx1"/>
                </a:solidFill>
              </a:rPr>
              <a:t>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минеральные вещества</a:t>
            </a:r>
            <a:r>
              <a:rPr lang="ru-RU" sz="3200" dirty="0" smtClean="0"/>
              <a:t>.</a:t>
            </a:r>
          </a:p>
        </p:txBody>
      </p:sp>
      <p:pic>
        <p:nvPicPr>
          <p:cNvPr id="9219" name="Содержимое 6" descr="1331027097_vitamin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75" y="2143125"/>
            <a:ext cx="3357563" cy="33575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214438" y="428625"/>
            <a:ext cx="5857875" cy="876300"/>
          </a:xfrm>
        </p:spPr>
        <p:txBody>
          <a:bodyPr/>
          <a:lstStyle/>
          <a:p>
            <a:pPr eaLnBrk="1" hangingPunct="1"/>
            <a:r>
              <a:rPr lang="ru-RU" sz="2400" smtClean="0"/>
              <a:t>Продукты, в которых содержатся </a:t>
            </a:r>
            <a:br>
              <a:rPr lang="ru-RU" sz="2400" smtClean="0"/>
            </a:br>
            <a:r>
              <a:rPr lang="ru-RU" sz="2400" smtClean="0">
                <a:solidFill>
                  <a:srgbClr val="FF0000"/>
                </a:solidFill>
              </a:rPr>
              <a:t>витамины </a:t>
            </a:r>
            <a:r>
              <a:rPr lang="en-US" sz="2400" smtClean="0">
                <a:solidFill>
                  <a:srgbClr val="FF0000"/>
                </a:solidFill>
              </a:rPr>
              <a:t>A, D</a:t>
            </a:r>
            <a:endParaRPr lang="ru-RU" sz="2400" smtClean="0">
              <a:solidFill>
                <a:srgbClr val="FF0000"/>
              </a:solidFill>
            </a:endParaRPr>
          </a:p>
        </p:txBody>
      </p:sp>
      <p:pic>
        <p:nvPicPr>
          <p:cNvPr id="10243" name="Содержимое 4" descr="vitamin-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1428750"/>
            <a:ext cx="2714625" cy="2503488"/>
          </a:xfrm>
        </p:spPr>
      </p:pic>
      <p:sp>
        <p:nvSpPr>
          <p:cNvPr id="10244" name="Текст 3"/>
          <p:cNvSpPr>
            <a:spLocks noGrp="1"/>
          </p:cNvSpPr>
          <p:nvPr>
            <p:ph type="body" sz="half" idx="2"/>
          </p:nvPr>
        </p:nvSpPr>
        <p:spPr>
          <a:xfrm>
            <a:off x="1285875" y="1340768"/>
            <a:ext cx="3934197" cy="4691062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Здоровье кожи, зубов, костей, волос невозможно без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витамина 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 А очень полезен для зрения, способствует правильному развитию детского организма. </a:t>
            </a:r>
          </a:p>
          <a:p>
            <a:pPr eaLnBrk="1" hangingPunct="1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Главным источником витамина A являются рыба, яйца. Также витамин А содержится во многих фруктах и овощах. </a:t>
            </a:r>
          </a:p>
          <a:p>
            <a:pPr eaLnBrk="1" hangingPunct="1">
              <a:spcBef>
                <a:spcPts val="60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Витамины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группы D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препятствуют росту раковых клеток, отвечают за нормальный рост и развитие костей.</a:t>
            </a:r>
          </a:p>
          <a:p>
            <a:pPr eaLnBrk="1" hangingPunct="1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Периодически находясь на солнце, человек получает витамина D в достаточном количестве.</a:t>
            </a:r>
          </a:p>
          <a:p>
            <a:pPr eaLnBrk="1" hangingPunct="1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продуктах животного происхождения витамин D встречается в рыбьем жире, яичном желтке, икре, молочных продуктах, сыре, сливочном масле.</a:t>
            </a:r>
          </a:p>
        </p:txBody>
      </p:sp>
      <p:pic>
        <p:nvPicPr>
          <p:cNvPr id="10245" name="Рисунок 5" descr="vitamin-д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5605" y="3929063"/>
            <a:ext cx="27447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500188" y="428625"/>
            <a:ext cx="5786437" cy="857250"/>
          </a:xfrm>
        </p:spPr>
        <p:txBody>
          <a:bodyPr/>
          <a:lstStyle/>
          <a:p>
            <a:pPr eaLnBrk="1" hangingPunct="1"/>
            <a:r>
              <a:rPr lang="ru-RU" sz="2800" smtClean="0"/>
              <a:t>Продукты, в которых содержится </a:t>
            </a:r>
            <a:r>
              <a:rPr lang="ru-RU" sz="2800" smtClean="0">
                <a:solidFill>
                  <a:srgbClr val="FF0000"/>
                </a:solidFill>
              </a:rPr>
              <a:t>витамин В</a:t>
            </a:r>
          </a:p>
        </p:txBody>
      </p:sp>
      <p:pic>
        <p:nvPicPr>
          <p:cNvPr id="11267" name="Содержимое 4" descr="vitamin_B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1571625"/>
            <a:ext cx="3000375" cy="2400300"/>
          </a:xfrm>
        </p:spPr>
      </p:pic>
      <p:sp>
        <p:nvSpPr>
          <p:cNvPr id="11268" name="Текст 3"/>
          <p:cNvSpPr>
            <a:spLocks noGrp="1"/>
          </p:cNvSpPr>
          <p:nvPr>
            <p:ph type="body" sz="half" idx="2"/>
          </p:nvPr>
        </p:nvSpPr>
        <p:spPr>
          <a:xfrm>
            <a:off x="1285875" y="1500188"/>
            <a:ext cx="3008313" cy="4691062"/>
          </a:xfrm>
        </p:spPr>
        <p:txBody>
          <a:bodyPr/>
          <a:lstStyle/>
          <a:p>
            <a:pPr eaLnBrk="1" hangingPunct="1"/>
            <a:r>
              <a:rPr lang="ru-RU" smtClean="0"/>
              <a:t>Витамины группы В участвуют в обмене веществ, регулирует деятельность нервной системы, улучшает циркуляцию крови, улучшают память.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Он влияет на общий тонус не только мышц, но и всего организма: аппетит, уровень энергии, мозговую активность.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Основные источники витамина В1 - в дрожжах, твороге, сыре, молоке, пророщенных зернах, бобовых, печени, почках.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Также источниками являются зеленые овощи, морковь, дыня, тыква, арахис, рыба, яйца. </a:t>
            </a:r>
            <a:r>
              <a:rPr lang="ru-RU" u="sng" smtClean="0"/>
              <a:t/>
            </a:r>
            <a:br>
              <a:rPr lang="ru-RU" u="sng" smtClean="0"/>
            </a:br>
            <a:endParaRPr lang="ru-RU" smtClean="0"/>
          </a:p>
        </p:txBody>
      </p:sp>
      <p:pic>
        <p:nvPicPr>
          <p:cNvPr id="11269" name="Рисунок 5" descr="vitamins_B12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857625"/>
            <a:ext cx="32448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ZdorPitAni</Template>
  <TotalTime>434</TotalTime>
  <Words>720</Words>
  <Application>Microsoft Office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Default Design</vt:lpstr>
      <vt:lpstr>Пища и питательные вещества</vt:lpstr>
      <vt:lpstr>Человек с пищей получает все вещества, необходимые для роста и развития организма и для пополнения затраченной энергии.</vt:lpstr>
      <vt:lpstr>В пище содержатся углеводы, белки, жиры, витамины и вода.</vt:lpstr>
      <vt:lpstr>Продукты, в которых содержатся углеводы.</vt:lpstr>
      <vt:lpstr>Продукты, в которых содержатся белки.</vt:lpstr>
      <vt:lpstr>Продукты, в которых содержатся жиры.</vt:lpstr>
      <vt:lpstr>Для роста и развития твоего организма нужны витамины и минеральные вещества.</vt:lpstr>
      <vt:lpstr>Продукты, в которых содержатся  витамины A, D</vt:lpstr>
      <vt:lpstr>Продукты, в которых содержится витамин В</vt:lpstr>
      <vt:lpstr>Продукты, в которых содержится витамин С</vt:lpstr>
      <vt:lpstr>Так как во время приготовления пищи многие витамины разрушаются, рекомендуется есть больше фруктов, овощей и ягод в сыром виде, не забывая хорошо помыть их перед едой.</vt:lpstr>
      <vt:lpstr>Как видите, организму для развития нужна разнообразная пища. Однако для того, чтобы она хорошо усваивалась, надо соблюдать некоторые правила.</vt:lpstr>
      <vt:lpstr>Правила</vt:lpstr>
      <vt:lpstr>Правила</vt:lpstr>
      <vt:lpstr>Рациональное питание</vt:lpstr>
      <vt:lpstr>Вредные продукты питания 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Пища и питательные вещества</dc:title>
  <dc:creator>Irina</dc:creator>
  <cp:lastModifiedBy>1</cp:lastModifiedBy>
  <cp:revision>69</cp:revision>
  <dcterms:created xsi:type="dcterms:W3CDTF">2012-03-17T17:29:40Z</dcterms:created>
  <dcterms:modified xsi:type="dcterms:W3CDTF">2012-09-11T17:13:47Z</dcterms:modified>
</cp:coreProperties>
</file>