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13" r:id="rId2"/>
    <p:sldMasterId id="2147483759" r:id="rId3"/>
    <p:sldMasterId id="2147483770" r:id="rId4"/>
    <p:sldMasterId id="2147483784" r:id="rId5"/>
  </p:sldMasterIdLst>
  <p:notesMasterIdLst>
    <p:notesMasterId r:id="rId57"/>
  </p:notesMasterIdLst>
  <p:sldIdLst>
    <p:sldId id="256" r:id="rId6"/>
    <p:sldId id="257" r:id="rId7"/>
    <p:sldId id="323" r:id="rId8"/>
    <p:sldId id="325" r:id="rId9"/>
    <p:sldId id="327" r:id="rId10"/>
    <p:sldId id="326" r:id="rId11"/>
    <p:sldId id="260" r:id="rId12"/>
    <p:sldId id="261" r:id="rId13"/>
    <p:sldId id="291" r:id="rId14"/>
    <p:sldId id="292" r:id="rId15"/>
    <p:sldId id="276" r:id="rId16"/>
    <p:sldId id="306" r:id="rId17"/>
    <p:sldId id="264" r:id="rId18"/>
    <p:sldId id="284" r:id="rId19"/>
    <p:sldId id="288" r:id="rId20"/>
    <p:sldId id="295" r:id="rId21"/>
    <p:sldId id="266" r:id="rId22"/>
    <p:sldId id="298" r:id="rId23"/>
    <p:sldId id="296" r:id="rId24"/>
    <p:sldId id="300" r:id="rId25"/>
    <p:sldId id="280" r:id="rId26"/>
    <p:sldId id="305" r:id="rId27"/>
    <p:sldId id="283" r:id="rId28"/>
    <p:sldId id="286" r:id="rId29"/>
    <p:sldId id="307" r:id="rId30"/>
    <p:sldId id="308" r:id="rId31"/>
    <p:sldId id="309" r:id="rId32"/>
    <p:sldId id="310" r:id="rId33"/>
    <p:sldId id="263" r:id="rId34"/>
    <p:sldId id="278" r:id="rId35"/>
    <p:sldId id="287" r:id="rId36"/>
    <p:sldId id="271" r:id="rId37"/>
    <p:sldId id="258" r:id="rId38"/>
    <p:sldId id="289" r:id="rId39"/>
    <p:sldId id="282" r:id="rId40"/>
    <p:sldId id="302" r:id="rId41"/>
    <p:sldId id="268" r:id="rId42"/>
    <p:sldId id="270" r:id="rId43"/>
    <p:sldId id="311" r:id="rId44"/>
    <p:sldId id="313" r:id="rId45"/>
    <p:sldId id="314" r:id="rId46"/>
    <p:sldId id="315" r:id="rId47"/>
    <p:sldId id="316" r:id="rId48"/>
    <p:sldId id="317" r:id="rId49"/>
    <p:sldId id="318" r:id="rId50"/>
    <p:sldId id="321" r:id="rId51"/>
    <p:sldId id="312" r:id="rId52"/>
    <p:sldId id="304" r:id="rId53"/>
    <p:sldId id="322" r:id="rId54"/>
    <p:sldId id="272" r:id="rId55"/>
    <p:sldId id="265" r:id="rId56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FFFF"/>
    <a:srgbClr val="FFFF00"/>
    <a:srgbClr val="CC0000"/>
    <a:srgbClr val="800000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9C0F069-0F08-4F72-86B0-20D3515F85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1A7C0F2-5B9E-45E6-B165-53438F16A9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0BF97-0D71-48B1-B69F-854E7CF6CD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C9669-FA85-4BE6-86F7-0946F83310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003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03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03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03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03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03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03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03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5126CB-85EA-4A9D-9C81-5CEE8504A5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/>
      <p:bldP spid="10036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03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EB16-7EDF-444F-A4DD-344903967F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6707-395E-4EBE-BB97-65E46488D1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AA2B-3E75-4DC1-8AD5-5F8FFA4EA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4C77C-3D98-432C-8325-5394C362BF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8A73-0A5C-4F56-9FE1-BBF10D0059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39C36-4679-44E5-8D45-A231775410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4C9DE-6B8D-4790-AEC6-60D83F66D0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3A955-4EE5-41FF-9D2B-F68548028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11B0A-CB69-45A6-A6EC-13925B8E2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A77CE-2A00-4DA9-B448-9A42F53FB6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4AA44-9BBC-4547-9042-B9C4068D1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C0D35B-B67E-44DC-9003-DD42E8AAFD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6793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794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4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794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6794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4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4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4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5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5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79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795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795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795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5267F5-2551-4951-AD23-4585194141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7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7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7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2" grpId="0"/>
      <p:bldP spid="16795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79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79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795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79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8918-D14D-4093-B06F-8CCAA6123E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BB8CF-0EB4-4A9C-A095-27DD1CE9FF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B30F9-91FB-4941-8348-275D3BCDF2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E4E31-1D55-41D3-B63E-CE2EE468FF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30DB2-9AE9-4C42-A972-7DF237389E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04747-E631-4951-A6D3-56435DAF0F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D5B35-DB11-4AA4-85FF-3E18188E5A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58B90-F070-4E69-A137-A45FD909C5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DFC57-DC67-4283-9733-F6CDFED147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24F7E-0AA6-4DE3-A50B-BAD600BD4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A42C1-00AC-427D-A0D0-0ABF1C261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815391-ADE7-4199-A5E7-F8B1566402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9046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9046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6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7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7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7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7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7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047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7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48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048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9048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8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8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048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9048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8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8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048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9049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9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9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049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9049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9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9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049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9049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49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50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050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50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050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05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05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0F3FAE-1281-440D-B75D-86BB0F90C6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05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05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9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11" grpId="0"/>
      <p:bldP spid="190511" grpId="1"/>
      <p:bldP spid="190512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5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05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05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05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05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05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0512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90512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05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BC0F7-9B60-4FD9-A245-CDC638D6D9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95764-0B86-40D3-979D-3244C7F25A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A5F28-76D6-4BFC-9638-CD3A20FE80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3978D-91DA-43C0-8877-32010D760A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0776F-F0B3-4CD0-848E-BBEC8F529A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4DBB9-5267-43EF-B230-8F46F21FEB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2D219-2033-445C-8ECC-BD151FA8AA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16AE2-DA04-48CD-82B4-EFF2CE75E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BD0BD-35DB-4613-AC26-0070BF9316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5F5D3-C45A-48FF-A5B5-663ED7C1AC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4A7AE-439F-4D1D-A6D7-2928FD85E8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9E18E3-94CD-4B92-81CB-FB692272D0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649720-6D66-4308-9D8A-729884E4C4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AD853D-5214-40D1-9229-82CBA4393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14A0C-8E40-43C6-B594-7ED767FFBA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0BDA76-4740-4E37-B7FB-EC001BE133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119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9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19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19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199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199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19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E8D3ED-9521-44C0-9116-9E13710384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9" grpId="0"/>
      <p:bldP spid="21199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19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DCD9-92FE-46E6-9040-5BDBDF9E1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057F0-8F95-4479-A137-BA669310E6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9F02E-6241-4F01-9117-AD93F1673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B2A1D-6383-43F2-B16B-205B34704E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9199-7F0B-41E4-A368-24B09F3D3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5B465-EECD-4163-850F-1039319D54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0CAC-E04B-4EF5-9664-317699D2C4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A513C-F23E-47EF-AB9F-E5E0DF2444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9BCDB-6A5E-4BF6-B177-8A8ED0BB62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30608-9E33-4287-8A3F-0A3F38F05A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1489C-1B56-4FBE-B8BF-31C42B0CCE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5EB15B-C3A7-47FE-8D66-61F0E435C4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F900C-A652-4804-9A15-8B91550617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37D3-43D2-459B-BDA6-06E53D0A0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C93D5-8AFA-42AF-9F9F-7E3E40444F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23093B-B3FD-41E4-9932-E8FDD0E1115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pitchFamily="34" charset="0"/>
            </a:endParaRP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C291204-4791-43F1-9A0F-4B0BAC1D658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3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/>
      <p:bldP spid="9933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993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6691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91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691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6691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1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69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69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6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69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69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B2DE3AB-0412-4C47-B6EF-A2E0F5ACE7A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3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6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6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6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/>
      <p:bldP spid="166928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9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69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9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69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9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69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9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69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9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69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69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894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944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894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94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944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894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945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894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4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4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945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8946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946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894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946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894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94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94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4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94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948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94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94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94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A86D8964-81A3-4501-9C3C-442A53A789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38" r:id="rId12"/>
    <p:sldLayoutId id="2147483839" r:id="rId13"/>
    <p:sldLayoutId id="2147483840" r:id="rId14"/>
    <p:sldLayoutId id="2147483841" r:id="rId15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8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8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8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8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8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85" grpId="0"/>
      <p:bldP spid="189485" grpId="1"/>
      <p:bldP spid="189486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94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9486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8948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894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109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09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09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9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09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09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9C8AFDA-2318-4E5C-8608-3DC6C85CE02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42" r:id="rId12"/>
  </p:sldLayoutIdLst>
  <p:transition>
    <p:sndAc>
      <p:stSnd>
        <p:snd r:embed="rId1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5" grpId="0"/>
      <p:bldP spid="21096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2109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bphoto.ru/adv-photo/people/voltaren" TargetMode="Externa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yandex.ru/yandpage?q=1856969104&amp;p=2&amp;ag=ih&amp;rpt2=simage&amp;qs=text%3D%25CB%25D2%25CF%25D7%25C5%25CE%25CF%25D3%25CE%25C1%25D1%2B%25D3%25C9%25D3%25D4%25C5%25CD%25C1%26isize%3D%26ogo%3D5%26rpt%3Dimag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bphoto.ru/adv-photo/people/nutella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www.mbphoto.ru/adv-photo/dairy" TargetMode="External"/><Relationship Id="rId11" Type="http://schemas.openxmlformats.org/officeDocument/2006/relationships/image" Target="../media/image44.jpeg"/><Relationship Id="rId5" Type="http://schemas.openxmlformats.org/officeDocument/2006/relationships/image" Target="../media/image40.jpeg"/><Relationship Id="rId10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37.xml"/><Relationship Id="rId1" Type="http://schemas.openxmlformats.org/officeDocument/2006/relationships/audio" Target="file:///C:\Documents%20and%20Settings\Igor\&#1056;&#1072;&#1073;&#1086;&#1095;&#1080;&#1081;%20&#1089;&#1090;&#1086;&#1083;\&#1052;&#1091;&#1079;&#1099;&#1082;&#1072;%20&#1083;&#1077;&#1095;&#1080;&#1090;\06.mp3" TargetMode="Externa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37.xml"/><Relationship Id="rId1" Type="http://schemas.openxmlformats.org/officeDocument/2006/relationships/audio" Target="file:///C:\Documents%20and%20Settings\Igor\&#1056;&#1072;&#1073;&#1086;&#1095;&#1080;&#1081;%20&#1089;&#1090;&#1086;&#1083;\&#1052;&#1091;&#1079;&#1099;&#1082;&#1072;%20&#1083;&#1077;&#1095;&#1080;&#1090;\06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5288" y="116632"/>
            <a:ext cx="8061325" cy="1008533"/>
          </a:xfrm>
        </p:spPr>
        <p:txBody>
          <a:bodyPr/>
          <a:lstStyle/>
          <a:p>
            <a:pPr algn="l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5400" dirty="0" smtClean="0">
                <a:solidFill>
                  <a:srgbClr val="FF0000"/>
                </a:solidFill>
              </a:rPr>
              <a:t>«Сердце </a:t>
            </a:r>
            <a:r>
              <a:rPr lang="ru-RU" sz="5400" dirty="0">
                <a:solidFill>
                  <a:srgbClr val="FF0000"/>
                </a:solidFill>
              </a:rPr>
              <a:t>и кровеносные сосуды</a:t>
            </a:r>
            <a:r>
              <a:rPr lang="ru-RU" sz="5400" dirty="0" smtClean="0">
                <a:solidFill>
                  <a:srgbClr val="FF0000"/>
                </a:solidFill>
              </a:rPr>
              <a:t>.»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4 класс</a:t>
            </a:r>
            <a:endParaRPr lang="ru-RU" sz="4000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484438" y="5636840"/>
            <a:ext cx="6400800" cy="17526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физической культуры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СОШ № 121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Петрович З.А.</a:t>
            </a:r>
          </a:p>
          <a:p>
            <a:endParaRPr lang="ru-RU" dirty="0"/>
          </a:p>
        </p:txBody>
      </p:sp>
      <p:pic>
        <p:nvPicPr>
          <p:cNvPr id="2052" name="Picture 4" descr="best_robust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05263"/>
            <a:ext cx="1663700" cy="19685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 flipV="1">
            <a:off x="-541338" y="7821613"/>
            <a:ext cx="5113338" cy="7207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5" name="Picture 7" descr="http://feo.ua/news_thumbs/knffc15bdd617453af58f6c70facb7dbc41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12776"/>
            <a:ext cx="4789603" cy="384365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diamond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14313"/>
            <a:ext cx="7108825" cy="1462087"/>
          </a:xfrm>
        </p:spPr>
        <p:txBody>
          <a:bodyPr/>
          <a:lstStyle/>
          <a:p>
            <a:r>
              <a:rPr lang="ru-RU" sz="3600"/>
              <a:t>Количество сердечных ударов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565400"/>
            <a:ext cx="7772400" cy="3567113"/>
          </a:xfrm>
        </p:spPr>
        <p:txBody>
          <a:bodyPr/>
          <a:lstStyle/>
          <a:p>
            <a:r>
              <a:rPr lang="ru-RU"/>
              <a:t>Состояние покоя </a:t>
            </a:r>
          </a:p>
          <a:p>
            <a:r>
              <a:rPr lang="ru-RU"/>
              <a:t>При неторопливой ходьбе</a:t>
            </a:r>
          </a:p>
          <a:p>
            <a:r>
              <a:rPr lang="ru-RU"/>
              <a:t>При беге</a:t>
            </a:r>
          </a:p>
        </p:txBody>
      </p:sp>
      <p:pic>
        <p:nvPicPr>
          <p:cNvPr id="266244" name="Picture 4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565400"/>
            <a:ext cx="647700" cy="647700"/>
          </a:xfrm>
          <a:prstGeom prst="rect">
            <a:avLst/>
          </a:prstGeom>
          <a:noFill/>
        </p:spPr>
      </p:pic>
      <p:pic>
        <p:nvPicPr>
          <p:cNvPr id="266245" name="Picture 5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141663"/>
            <a:ext cx="647700" cy="647700"/>
          </a:xfrm>
          <a:prstGeom prst="rect">
            <a:avLst/>
          </a:prstGeom>
          <a:noFill/>
        </p:spPr>
      </p:pic>
      <p:pic>
        <p:nvPicPr>
          <p:cNvPr id="266246" name="Picture 6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3141663"/>
            <a:ext cx="647700" cy="647700"/>
          </a:xfrm>
          <a:prstGeom prst="rect">
            <a:avLst/>
          </a:prstGeom>
          <a:noFill/>
        </p:spPr>
      </p:pic>
      <p:pic>
        <p:nvPicPr>
          <p:cNvPr id="266247" name="Picture 7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3141663"/>
            <a:ext cx="647700" cy="647700"/>
          </a:xfrm>
          <a:prstGeom prst="rect">
            <a:avLst/>
          </a:prstGeom>
          <a:noFill/>
        </p:spPr>
      </p:pic>
      <p:pic>
        <p:nvPicPr>
          <p:cNvPr id="266248" name="Picture 8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789363"/>
            <a:ext cx="647700" cy="647700"/>
          </a:xfrm>
          <a:prstGeom prst="rect">
            <a:avLst/>
          </a:prstGeom>
          <a:noFill/>
        </p:spPr>
      </p:pic>
      <p:pic>
        <p:nvPicPr>
          <p:cNvPr id="266249" name="Picture 9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789363"/>
            <a:ext cx="647700" cy="647700"/>
          </a:xfrm>
          <a:prstGeom prst="rect">
            <a:avLst/>
          </a:prstGeom>
          <a:noFill/>
        </p:spPr>
      </p:pic>
      <p:pic>
        <p:nvPicPr>
          <p:cNvPr id="266250" name="Picture 10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789363"/>
            <a:ext cx="647700" cy="647700"/>
          </a:xfrm>
          <a:prstGeom prst="rect">
            <a:avLst/>
          </a:prstGeom>
          <a:noFill/>
        </p:spPr>
      </p:pic>
      <p:pic>
        <p:nvPicPr>
          <p:cNvPr id="266251" name="Picture 11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789363"/>
            <a:ext cx="647700" cy="647700"/>
          </a:xfrm>
          <a:prstGeom prst="rect">
            <a:avLst/>
          </a:prstGeom>
          <a:noFill/>
        </p:spPr>
      </p:pic>
      <p:pic>
        <p:nvPicPr>
          <p:cNvPr id="266252" name="Picture 12" descr="серд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789363"/>
            <a:ext cx="647700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561263" cy="3603625"/>
          </a:xfrm>
        </p:spPr>
        <p:txBody>
          <a:bodyPr/>
          <a:lstStyle/>
          <a:p>
            <a:r>
              <a:rPr lang="ru-RU"/>
              <a:t>1629 г. английский ученый </a:t>
            </a:r>
          </a:p>
          <a:p>
            <a:pPr>
              <a:buFont typeface="Wingdings" pitchFamily="2" charset="2"/>
              <a:buNone/>
            </a:pPr>
            <a:r>
              <a:rPr lang="ru-RU"/>
              <a:t>   Уильям Гарвей доказал,</a:t>
            </a:r>
          </a:p>
          <a:p>
            <a:pPr>
              <a:buFont typeface="Wingdings" pitchFamily="2" charset="2"/>
              <a:buNone/>
            </a:pPr>
            <a:r>
              <a:rPr lang="ru-RU"/>
              <a:t>    что  сердце - насос,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сложный насос</a:t>
            </a:r>
          </a:p>
          <a:p>
            <a:pPr>
              <a:buFont typeface="Wingdings" pitchFamily="2" charset="2"/>
              <a:buNone/>
            </a:pPr>
            <a:r>
              <a:rPr lang="ru-RU"/>
              <a:t>     для перекачки крови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по телу человека. </a:t>
            </a:r>
          </a:p>
        </p:txBody>
      </p:sp>
      <p:pic>
        <p:nvPicPr>
          <p:cNvPr id="24371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125538"/>
            <a:ext cx="2751137" cy="193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4132" name="Picture 4" descr="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908050"/>
            <a:ext cx="5815013" cy="5027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543800" cy="1431925"/>
          </a:xfrm>
        </p:spPr>
        <p:txBody>
          <a:bodyPr/>
          <a:lstStyle/>
          <a:p>
            <a:r>
              <a:rPr lang="ru-RU"/>
              <a:t>             Сердце</a:t>
            </a:r>
          </a:p>
        </p:txBody>
      </p:sp>
      <p:pic>
        <p:nvPicPr>
          <p:cNvPr id="43012" name="Picture 4" descr="a_n_03_01_serce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25" y="1916113"/>
            <a:ext cx="2576513" cy="3983037"/>
          </a:xfrm>
          <a:noFill/>
          <a:ln/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95288" y="2060575"/>
            <a:ext cx="4897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       </a:t>
            </a:r>
            <a:r>
              <a:rPr lang="ru-RU" sz="2400"/>
              <a:t> </a:t>
            </a:r>
          </a:p>
          <a:p>
            <a:pPr>
              <a:spcBef>
                <a:spcPct val="50000"/>
              </a:spcBef>
            </a:pPr>
            <a:endParaRPr lang="ru-RU" sz="2400"/>
          </a:p>
          <a:p>
            <a:pPr>
              <a:spcBef>
                <a:spcPct val="50000"/>
              </a:spcBef>
            </a:pPr>
            <a:r>
              <a:rPr lang="ru-RU" sz="2400"/>
              <a:t>  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23850" y="2133600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Главный орган человека,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 rot="10800000" flipV="1">
            <a:off x="538163" y="2708275"/>
            <a:ext cx="4611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перекачивающий  кровь,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79388" y="3357563"/>
            <a:ext cx="6148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небольшой полый мышечный орган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 rot="10800000" flipV="1">
            <a:off x="-828675" y="4652963"/>
            <a:ext cx="7200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Масса его -  1</a:t>
            </a:r>
            <a:r>
              <a:rPr lang="en-US"/>
              <a:t>/</a:t>
            </a:r>
            <a:r>
              <a:rPr lang="ru-RU"/>
              <a:t>200 часть массы тела.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-900113" y="5876925"/>
            <a:ext cx="87122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Масса сердца у взрослых людей около 300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6823075" cy="973138"/>
          </a:xfrm>
        </p:spPr>
        <p:txBody>
          <a:bodyPr/>
          <a:lstStyle/>
          <a:p>
            <a:r>
              <a:rPr lang="ru-RU" sz="4800"/>
              <a:t>Работа    сердца</a:t>
            </a:r>
          </a:p>
        </p:txBody>
      </p:sp>
      <p:pic>
        <p:nvPicPr>
          <p:cNvPr id="257028" name="Picture 4" descr="a_n_03_01_serce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700213"/>
            <a:ext cx="2887663" cy="4465637"/>
          </a:xfrm>
          <a:noFill/>
          <a:ln/>
        </p:spPr>
      </p:pic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323850" y="4221163"/>
            <a:ext cx="500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 сутки – 100 тысяч ударов</a:t>
            </a: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179388" y="6092825"/>
            <a:ext cx="543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За год -  40 миллионов ударов</a:t>
            </a:r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827088" y="2492375"/>
            <a:ext cx="453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 минуту – 70 – 80 ударов</a:t>
            </a:r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2411413" y="3068638"/>
            <a:ext cx="107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1619250" y="3644900"/>
            <a:ext cx="2665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4 литра крови</a:t>
            </a:r>
          </a:p>
        </p:txBody>
      </p:sp>
      <p:sp>
        <p:nvSpPr>
          <p:cNvPr id="257041" name="Rectangle 17"/>
          <p:cNvSpPr>
            <a:spLocks noChangeArrowheads="1"/>
          </p:cNvSpPr>
          <p:nvPr/>
        </p:nvSpPr>
        <p:spPr bwMode="auto">
          <a:xfrm>
            <a:off x="2051050" y="479742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или</a:t>
            </a:r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-757238" y="5373688"/>
            <a:ext cx="467995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10.000 л крови</a:t>
            </a:r>
          </a:p>
        </p:txBody>
      </p:sp>
      <p:sp>
        <p:nvSpPr>
          <p:cNvPr id="257043" name="Rectangle 19"/>
          <p:cNvSpPr>
            <a:spLocks noChangeArrowheads="1"/>
          </p:cNvSpPr>
          <p:nvPr/>
        </p:nvSpPr>
        <p:spPr bwMode="auto">
          <a:xfrm>
            <a:off x="0" y="1125538"/>
            <a:ext cx="558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Выталкивает  за 1 раз </a:t>
            </a:r>
          </a:p>
        </p:txBody>
      </p:sp>
      <p:sp>
        <p:nvSpPr>
          <p:cNvPr id="257044" name="AutoShape 20"/>
          <p:cNvSpPr>
            <a:spLocks noChangeArrowheads="1"/>
          </p:cNvSpPr>
          <p:nvPr/>
        </p:nvSpPr>
        <p:spPr bwMode="auto">
          <a:xfrm>
            <a:off x="611188" y="1341438"/>
            <a:ext cx="936625" cy="1212850"/>
          </a:xfrm>
          <a:prstGeom prst="can">
            <a:avLst>
              <a:gd name="adj" fmla="val 32373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611188" y="1773238"/>
            <a:ext cx="914400" cy="792162"/>
          </a:xfrm>
          <a:prstGeom prst="can">
            <a:avLst>
              <a:gd name="adj" fmla="val 3647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2051050" y="1628775"/>
            <a:ext cx="3109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полстакана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36638"/>
          </a:xfrm>
        </p:spPr>
        <p:txBody>
          <a:bodyPr/>
          <a:lstStyle/>
          <a:p>
            <a:r>
              <a:rPr lang="ru-RU"/>
              <a:t>        Работа сердца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84313"/>
            <a:ext cx="7543800" cy="4611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>
                <a:effectLst/>
              </a:rPr>
              <a:t>      Этой работы достаточно, чтобы поднять железнодорожный состав на гору Монблан.</a:t>
            </a: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>
              <a:lnSpc>
                <a:spcPct val="80000"/>
              </a:lnSpc>
            </a:pPr>
            <a:r>
              <a:rPr lang="ru-RU" sz="2800"/>
              <a:t>     Груз массой 100 г за сутки может поднять на высоту Московского университета – 300 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/>
              <a:t>        </a:t>
            </a:r>
            <a:r>
              <a:rPr lang="ru-RU" sz="3600" b="1"/>
              <a:t>Вывод </a:t>
            </a:r>
            <a:r>
              <a:rPr lang="ru-RU" sz="2800" b="1"/>
              <a:t>: </a:t>
            </a:r>
            <a:r>
              <a:rPr lang="ru-RU" sz="2800"/>
              <a:t>работоспособность сердца огромна, причем оно работает без заметного утомления.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932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effectLst/>
              </a:rPr>
              <a:t>Человеческое сердце - главное чудо организма человека.</a:t>
            </a:r>
          </a:p>
          <a:p>
            <a:r>
              <a:rPr lang="ru-RU">
                <a:effectLst/>
              </a:rPr>
              <a:t> </a:t>
            </a:r>
            <a:r>
              <a:rPr lang="ru-RU"/>
              <a:t>Здоровое сердце – это счастье человека и окружающих его людей.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916113"/>
            <a:ext cx="75438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</p:txBody>
      </p:sp>
      <p:pic>
        <p:nvPicPr>
          <p:cNvPr id="269324" name="Picture 12" descr="Вольтарен /РА Saatchi&amp;Saatchi/">
            <a:hlinkClick r:id="rId2" tooltip="Вольтарен /РА Saatchi&amp;Saatchi/"/>
          </p:cNvPr>
          <p:cNvPicPr>
            <a:picLocks noChangeAspect="1" noChangeArrowheads="1"/>
          </p:cNvPicPr>
          <p:nvPr/>
        </p:nvPicPr>
        <p:blipFill>
          <a:blip r:embed="rId3" cstate="print"/>
          <a:srcRect l="2753" t="3951" r="27521" b="13168"/>
          <a:stretch>
            <a:fillRect/>
          </a:stretch>
        </p:blipFill>
        <p:spPr bwMode="auto">
          <a:xfrm>
            <a:off x="3348038" y="4221163"/>
            <a:ext cx="2736850" cy="226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l"/>
            <a:r>
              <a:rPr lang="ru-RU" sz="6600">
                <a:solidFill>
                  <a:srgbClr val="CC6600"/>
                </a:solidFill>
                <a:latin typeface="Castellar" pitchFamily="18" charset="0"/>
              </a:rPr>
              <a:t> Тренировка сердца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300">
                <a:solidFill>
                  <a:srgbClr val="CC0000"/>
                </a:solidFill>
              </a:rPr>
              <a:t>     Занятия</a:t>
            </a:r>
          </a:p>
        </p:txBody>
      </p:sp>
      <p:pic>
        <p:nvPicPr>
          <p:cNvPr id="45072" name="Picture 16" descr="лыжники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4868863"/>
            <a:ext cx="2303463" cy="1430337"/>
          </a:xfrm>
          <a:noFill/>
          <a:ln/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2205038"/>
            <a:ext cx="3492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CC0000"/>
                </a:solidFill>
              </a:rPr>
              <a:t>физкультурой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638550" y="16002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800000"/>
                </a:solidFill>
              </a:rPr>
              <a:t>Труд на свежем воздухе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380038" y="5146675"/>
            <a:ext cx="184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Спп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14850" y="4930775"/>
            <a:ext cx="1841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Спо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076825" y="45085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984750" y="4579938"/>
            <a:ext cx="203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400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787900" y="4581525"/>
            <a:ext cx="410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solidFill>
                  <a:srgbClr val="990033"/>
                </a:solidFill>
              </a:rPr>
              <a:t>Спокойный</a:t>
            </a:r>
            <a:r>
              <a:rPr lang="ru-RU" sz="3200"/>
              <a:t> </a:t>
            </a:r>
            <a:r>
              <a:rPr lang="ru-RU" sz="3200">
                <a:solidFill>
                  <a:srgbClr val="CC0000"/>
                </a:solidFill>
              </a:rPr>
              <a:t>сон</a:t>
            </a:r>
            <a:endParaRPr lang="ru-RU" sz="3200">
              <a:solidFill>
                <a:schemeClr val="bg2"/>
              </a:solidFill>
            </a:endParaRPr>
          </a:p>
        </p:txBody>
      </p:sp>
      <p:pic>
        <p:nvPicPr>
          <p:cNvPr id="45069" name="Picture 13" descr="занятия спорт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852738"/>
            <a:ext cx="2303463" cy="1619250"/>
          </a:xfrm>
          <a:prstGeom prst="rect">
            <a:avLst/>
          </a:prstGeom>
          <a:noFill/>
        </p:spPr>
      </p:pic>
      <p:pic>
        <p:nvPicPr>
          <p:cNvPr id="45074" name="Picture 18" descr="зарядка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779838" y="2762250"/>
            <a:ext cx="1990725" cy="1454150"/>
          </a:xfrm>
          <a:noFill/>
          <a:ln/>
        </p:spPr>
      </p:pic>
      <p:pic>
        <p:nvPicPr>
          <p:cNvPr id="45076" name="Picture 20" descr="трудовой дес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852738"/>
            <a:ext cx="2376487" cy="1497012"/>
          </a:xfrm>
          <a:prstGeom prst="rect">
            <a:avLst/>
          </a:prstGeom>
          <a:noFill/>
        </p:spPr>
      </p:pic>
      <p:pic>
        <p:nvPicPr>
          <p:cNvPr id="45078" name="Picture 22" descr="убор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724400"/>
            <a:ext cx="2016125" cy="1609725"/>
          </a:xfrm>
          <a:prstGeom prst="rect">
            <a:avLst/>
          </a:prstGeom>
          <a:noFill/>
        </p:spPr>
      </p:pic>
      <p:pic>
        <p:nvPicPr>
          <p:cNvPr id="45079" name="Picture 23" descr="спящий ребено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5084763"/>
            <a:ext cx="2376487" cy="13350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</a:t>
            </a:r>
            <a:r>
              <a:rPr lang="ru-RU" u="sng"/>
              <a:t>Практическая работа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  <a:r>
              <a:rPr lang="ru-RU" sz="5000">
                <a:solidFill>
                  <a:srgbClr val="CC0000"/>
                </a:solidFill>
              </a:rPr>
              <a:t>Упражнения, которые улучшают кровообращение</a:t>
            </a:r>
          </a:p>
        </p:txBody>
      </p:sp>
      <p:pic>
        <p:nvPicPr>
          <p:cNvPr id="273415" name="Picture 7" descr="i?id=4522712&amp;tov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367213"/>
            <a:ext cx="2303463" cy="17208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Кровеносная система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431958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Кровеносные сосуды         похожи на резиновые шланги – прочные   и эластичные, только разные по размеру.</a:t>
            </a:r>
          </a:p>
        </p:txBody>
      </p:sp>
      <p:pic>
        <p:nvPicPr>
          <p:cNvPr id="271364" name="Picture 4" descr="артерия"/>
          <p:cNvPicPr>
            <a:picLocks noChangeAspect="1" noChangeArrowheads="1"/>
          </p:cNvPicPr>
          <p:nvPr/>
        </p:nvPicPr>
        <p:blipFill>
          <a:blip r:embed="rId2" cstate="print"/>
          <a:srcRect l="3691" r="22145" b="39371"/>
          <a:stretch>
            <a:fillRect/>
          </a:stretch>
        </p:blipFill>
        <p:spPr bwMode="auto">
          <a:xfrm>
            <a:off x="5003800" y="2565400"/>
            <a:ext cx="3617913" cy="221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494587" cy="1916113"/>
          </a:xfrm>
        </p:spPr>
        <p:txBody>
          <a:bodyPr/>
          <a:lstStyle/>
          <a:p>
            <a:pPr>
              <a:tabLst>
                <a:tab pos="3590925" algn="l"/>
              </a:tabLst>
            </a:pPr>
            <a:r>
              <a:rPr lang="ru-RU" sz="4000" dirty="0">
                <a:solidFill>
                  <a:srgbClr val="DD3B1B"/>
                </a:solidFill>
              </a:rPr>
              <a:t>     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2420888"/>
            <a:ext cx="6769100" cy="3675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формировать представление о  системе кровообращения человека, работе сердца, кровеносных сосудов;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содействовать осознанию учащимися значения физических упражнений для укрепления сердца и сосудов;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воспитывать желание заниматься физкультурой, физическим трудом, делать физзарядку, играть в подвижные игры для поддержания и укрепления своего здоровья;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Развивать интерес к изучению своего организма.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rgbClr val="CC00CC"/>
              </a:solidFill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solidFill>
                  <a:srgbClr val="CC00CC"/>
                </a:solidFill>
              </a:rPr>
              <a:t> 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9512" y="188640"/>
            <a:ext cx="86406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урока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ru-RU" sz="4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Сердце </a:t>
            </a:r>
            <a:r>
              <a:rPr lang="ru-RU" sz="4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кровеносные </a:t>
            </a:r>
            <a:r>
              <a:rPr lang="ru-RU" sz="4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сосуды.</a:t>
            </a:r>
            <a:r>
              <a:rPr lang="ru-RU" sz="4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50825" y="1916832"/>
            <a:ext cx="31686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Цели урока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Каждая клеточка нашего тела имеет кровеносные сосуды</a:t>
            </a:r>
          </a:p>
        </p:txBody>
      </p:sp>
      <p:pic>
        <p:nvPicPr>
          <p:cNvPr id="288772" name="Picture 4" descr="р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916113"/>
            <a:ext cx="2638425" cy="2232025"/>
          </a:xfrm>
          <a:prstGeom prst="rect">
            <a:avLst/>
          </a:prstGeom>
          <a:noFill/>
        </p:spPr>
      </p:pic>
      <p:pic>
        <p:nvPicPr>
          <p:cNvPr id="288773" name="Picture 5" descr="вены на но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716338"/>
            <a:ext cx="2160588" cy="2670175"/>
          </a:xfrm>
          <a:prstGeom prst="rect">
            <a:avLst/>
          </a:prstGeom>
          <a:noFill/>
        </p:spPr>
      </p:pic>
      <p:pic>
        <p:nvPicPr>
          <p:cNvPr id="288774" name="Picture 6" descr="55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 l="34137"/>
          <a:stretch>
            <a:fillRect/>
          </a:stretch>
        </p:blipFill>
        <p:spPr>
          <a:xfrm>
            <a:off x="323850" y="2636838"/>
            <a:ext cx="2592388" cy="2576512"/>
          </a:xfrm>
          <a:noFill/>
          <a:ln/>
        </p:spPr>
      </p:pic>
      <p:pic>
        <p:nvPicPr>
          <p:cNvPr id="288775" name="Picture 7" descr="Новый рису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2349500"/>
            <a:ext cx="23050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836613"/>
            <a:ext cx="7524750" cy="1439862"/>
          </a:xfrm>
        </p:spPr>
        <p:txBody>
          <a:bodyPr/>
          <a:lstStyle/>
          <a:p>
            <a:r>
              <a:rPr lang="ru-RU" sz="4000"/>
              <a:t>Какие кровеносные сосуды есть в организме человека?</a:t>
            </a:r>
            <a:br>
              <a:rPr lang="ru-RU" sz="4000"/>
            </a:br>
            <a:endParaRPr lang="ru-RU" sz="400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482441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/>
            </a:r>
            <a:br>
              <a:rPr lang="ru-RU" sz="2800"/>
            </a:br>
            <a:r>
              <a:rPr lang="ru-RU" sz="2800">
                <a:solidFill>
                  <a:srgbClr val="FF0000"/>
                </a:solidFill>
              </a:rPr>
              <a:t>Артерии - </a:t>
            </a:r>
            <a:r>
              <a:rPr lang="ru-RU" sz="2800">
                <a:solidFill>
                  <a:srgbClr val="000000"/>
                </a:solidFill>
              </a:rPr>
              <a:t>кровенесущие сосуды</a:t>
            </a:r>
            <a:r>
              <a:rPr lang="ru-RU" sz="2800">
                <a:solidFill>
                  <a:srgbClr val="FF0000"/>
                </a:solidFill>
              </a:rPr>
              <a:t> от сердца. </a:t>
            </a:r>
          </a:p>
          <a:p>
            <a:pPr>
              <a:lnSpc>
                <a:spcPct val="80000"/>
              </a:lnSpc>
            </a:pPr>
            <a:endParaRPr lang="ru-RU" sz="28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rgbClr val="800000"/>
                </a:solidFill>
              </a:rPr>
              <a:t>Вены</a:t>
            </a:r>
            <a:r>
              <a:rPr lang="ru-RU" sz="2800">
                <a:solidFill>
                  <a:srgbClr val="CC0000"/>
                </a:solidFill>
              </a:rPr>
              <a:t> - </a:t>
            </a:r>
            <a:r>
              <a:rPr lang="ru-RU" sz="2800">
                <a:solidFill>
                  <a:srgbClr val="000000"/>
                </a:solidFill>
              </a:rPr>
              <a:t>кровенесущие сосуды</a:t>
            </a:r>
            <a:r>
              <a:rPr lang="ru-RU" sz="2800">
                <a:solidFill>
                  <a:srgbClr val="CC0000"/>
                </a:solidFill>
              </a:rPr>
              <a:t> </a:t>
            </a:r>
            <a:r>
              <a:rPr lang="ru-RU" sz="2800">
                <a:solidFill>
                  <a:srgbClr val="800000"/>
                </a:solidFill>
              </a:rPr>
              <a:t>к сердцу. </a:t>
            </a:r>
          </a:p>
          <a:p>
            <a:pPr>
              <a:lnSpc>
                <a:spcPct val="80000"/>
              </a:lnSpc>
            </a:pPr>
            <a:endParaRPr lang="ru-RU" sz="280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rgbClr val="FF0000"/>
                </a:solidFill>
              </a:rPr>
              <a:t>Капилляры - самые мелкие кровеносные сосуды. </a:t>
            </a:r>
          </a:p>
        </p:txBody>
      </p:sp>
      <p:sp>
        <p:nvSpPr>
          <p:cNvPr id="247812" name="AutoShape 4"/>
          <p:cNvSpPr>
            <a:spLocks noChangeArrowheads="1"/>
          </p:cNvSpPr>
          <p:nvPr/>
        </p:nvSpPr>
        <p:spPr bwMode="auto">
          <a:xfrm>
            <a:off x="2700338" y="3068638"/>
            <a:ext cx="790575" cy="5762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7817" name="AutoShape 9"/>
          <p:cNvSpPr>
            <a:spLocks noChangeArrowheads="1"/>
          </p:cNvSpPr>
          <p:nvPr/>
        </p:nvSpPr>
        <p:spPr bwMode="auto">
          <a:xfrm>
            <a:off x="2916238" y="4221163"/>
            <a:ext cx="790575" cy="57626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7820" name="AutoShape 12"/>
          <p:cNvSpPr>
            <a:spLocks noChangeArrowheads="1"/>
          </p:cNvSpPr>
          <p:nvPr/>
        </p:nvSpPr>
        <p:spPr bwMode="auto">
          <a:xfrm rot="10800000">
            <a:off x="3851275" y="4292600"/>
            <a:ext cx="1008063" cy="288925"/>
          </a:xfrm>
          <a:prstGeom prst="right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7821" name="AutoShape 13"/>
          <p:cNvSpPr>
            <a:spLocks noChangeArrowheads="1"/>
          </p:cNvSpPr>
          <p:nvPr/>
        </p:nvSpPr>
        <p:spPr bwMode="auto">
          <a:xfrm>
            <a:off x="3563938" y="3141663"/>
            <a:ext cx="935037" cy="287337"/>
          </a:xfrm>
          <a:prstGeom prst="rightArrow">
            <a:avLst>
              <a:gd name="adj1" fmla="val 50000"/>
              <a:gd name="adj2" fmla="val 8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7823" name="Picture 15" descr="шшш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89138"/>
            <a:ext cx="3211513" cy="434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3108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49275"/>
            <a:ext cx="5976937" cy="575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8353425" cy="1268413"/>
          </a:xfrm>
        </p:spPr>
        <p:txBody>
          <a:bodyPr/>
          <a:lstStyle/>
          <a:p>
            <a:r>
              <a:rPr lang="ru-RU" sz="4000"/>
              <a:t>  </a:t>
            </a:r>
            <a:r>
              <a:rPr lang="ru-RU" sz="4000" b="1">
                <a:solidFill>
                  <a:srgbClr val="CC0000"/>
                </a:solidFill>
              </a:rPr>
              <a:t>Кровь –         носительница жизни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  <a:p>
            <a:pPr>
              <a:buFontTx/>
              <a:buNone/>
            </a:pPr>
            <a:endParaRPr lang="ru-RU"/>
          </a:p>
        </p:txBody>
      </p:sp>
      <p:grpSp>
        <p:nvGrpSpPr>
          <p:cNvPr id="253956" name="Group 4"/>
          <p:cNvGrpSpPr>
            <a:grpSpLocks noChangeAspect="1"/>
          </p:cNvGrpSpPr>
          <p:nvPr/>
        </p:nvGrpSpPr>
        <p:grpSpPr bwMode="auto">
          <a:xfrm>
            <a:off x="323850" y="188913"/>
            <a:ext cx="2303463" cy="6048375"/>
            <a:chOff x="1296" y="1344"/>
            <a:chExt cx="867" cy="2185"/>
          </a:xfrm>
        </p:grpSpPr>
        <p:sp>
          <p:nvSpPr>
            <p:cNvPr id="253957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96" y="1344"/>
              <a:ext cx="867" cy="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58" name="Freeform 6"/>
            <p:cNvSpPr>
              <a:spLocks/>
            </p:cNvSpPr>
            <p:nvPr/>
          </p:nvSpPr>
          <p:spPr bwMode="auto">
            <a:xfrm>
              <a:off x="1726" y="2853"/>
              <a:ext cx="168" cy="5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38"/>
                </a:cxn>
                <a:cxn ang="0">
                  <a:pos x="19" y="488"/>
                </a:cxn>
                <a:cxn ang="0">
                  <a:pos x="175" y="891"/>
                </a:cxn>
                <a:cxn ang="0">
                  <a:pos x="141" y="1009"/>
                </a:cxn>
                <a:cxn ang="0">
                  <a:pos x="337" y="1087"/>
                </a:cxn>
                <a:cxn ang="0">
                  <a:pos x="326" y="959"/>
                </a:cxn>
                <a:cxn ang="0">
                  <a:pos x="175" y="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7" h="1087">
                  <a:moveTo>
                    <a:pt x="0" y="0"/>
                  </a:moveTo>
                  <a:lnTo>
                    <a:pt x="4" y="338"/>
                  </a:lnTo>
                  <a:lnTo>
                    <a:pt x="19" y="488"/>
                  </a:lnTo>
                  <a:lnTo>
                    <a:pt x="175" y="891"/>
                  </a:lnTo>
                  <a:lnTo>
                    <a:pt x="141" y="1009"/>
                  </a:lnTo>
                  <a:lnTo>
                    <a:pt x="337" y="1087"/>
                  </a:lnTo>
                  <a:lnTo>
                    <a:pt x="326" y="959"/>
                  </a:lnTo>
                  <a:lnTo>
                    <a:pt x="175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59" name="Freeform 7"/>
            <p:cNvSpPr>
              <a:spLocks/>
            </p:cNvSpPr>
            <p:nvPr/>
          </p:nvSpPr>
          <p:spPr bwMode="auto">
            <a:xfrm>
              <a:off x="1491" y="2863"/>
              <a:ext cx="134" cy="573"/>
            </a:xfrm>
            <a:custGeom>
              <a:avLst/>
              <a:gdLst/>
              <a:ahLst/>
              <a:cxnLst>
                <a:cxn ang="0">
                  <a:pos x="74" y="68"/>
                </a:cxn>
                <a:cxn ang="0">
                  <a:pos x="0" y="332"/>
                </a:cxn>
                <a:cxn ang="0">
                  <a:pos x="13" y="446"/>
                </a:cxn>
                <a:cxn ang="0">
                  <a:pos x="38" y="613"/>
                </a:cxn>
                <a:cxn ang="0">
                  <a:pos x="99" y="838"/>
                </a:cxn>
                <a:cxn ang="0">
                  <a:pos x="68" y="999"/>
                </a:cxn>
                <a:cxn ang="0">
                  <a:pos x="224" y="1146"/>
                </a:cxn>
                <a:cxn ang="0">
                  <a:pos x="268" y="1117"/>
                </a:cxn>
                <a:cxn ang="0">
                  <a:pos x="234" y="999"/>
                </a:cxn>
                <a:cxn ang="0">
                  <a:pos x="203" y="838"/>
                </a:cxn>
                <a:cxn ang="0">
                  <a:pos x="264" y="0"/>
                </a:cxn>
                <a:cxn ang="0">
                  <a:pos x="74" y="68"/>
                </a:cxn>
                <a:cxn ang="0">
                  <a:pos x="74" y="68"/>
                </a:cxn>
              </a:cxnLst>
              <a:rect l="0" t="0" r="r" b="b"/>
              <a:pathLst>
                <a:path w="268" h="1146">
                  <a:moveTo>
                    <a:pt x="74" y="68"/>
                  </a:moveTo>
                  <a:lnTo>
                    <a:pt x="0" y="332"/>
                  </a:lnTo>
                  <a:lnTo>
                    <a:pt x="13" y="446"/>
                  </a:lnTo>
                  <a:lnTo>
                    <a:pt x="38" y="613"/>
                  </a:lnTo>
                  <a:lnTo>
                    <a:pt x="99" y="838"/>
                  </a:lnTo>
                  <a:lnTo>
                    <a:pt x="68" y="999"/>
                  </a:lnTo>
                  <a:lnTo>
                    <a:pt x="224" y="1146"/>
                  </a:lnTo>
                  <a:lnTo>
                    <a:pt x="268" y="1117"/>
                  </a:lnTo>
                  <a:lnTo>
                    <a:pt x="234" y="999"/>
                  </a:lnTo>
                  <a:lnTo>
                    <a:pt x="203" y="838"/>
                  </a:lnTo>
                  <a:lnTo>
                    <a:pt x="264" y="0"/>
                  </a:lnTo>
                  <a:lnTo>
                    <a:pt x="74" y="68"/>
                  </a:lnTo>
                  <a:lnTo>
                    <a:pt x="74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0" name="Freeform 8"/>
            <p:cNvSpPr>
              <a:spLocks/>
            </p:cNvSpPr>
            <p:nvPr/>
          </p:nvSpPr>
          <p:spPr bwMode="auto">
            <a:xfrm>
              <a:off x="1338" y="1361"/>
              <a:ext cx="756" cy="1411"/>
            </a:xfrm>
            <a:custGeom>
              <a:avLst/>
              <a:gdLst/>
              <a:ahLst/>
              <a:cxnLst>
                <a:cxn ang="0">
                  <a:pos x="319" y="534"/>
                </a:cxn>
                <a:cxn ang="0">
                  <a:pos x="350" y="407"/>
                </a:cxn>
                <a:cxn ang="0">
                  <a:pos x="340" y="285"/>
                </a:cxn>
                <a:cxn ang="0">
                  <a:pos x="399" y="69"/>
                </a:cxn>
                <a:cxn ang="0">
                  <a:pos x="600" y="0"/>
                </a:cxn>
                <a:cxn ang="0">
                  <a:pos x="760" y="25"/>
                </a:cxn>
                <a:cxn ang="0">
                  <a:pos x="760" y="133"/>
                </a:cxn>
                <a:cxn ang="0">
                  <a:pos x="791" y="274"/>
                </a:cxn>
                <a:cxn ang="0">
                  <a:pos x="810" y="451"/>
                </a:cxn>
                <a:cxn ang="0">
                  <a:pos x="760" y="589"/>
                </a:cxn>
                <a:cxn ang="0">
                  <a:pos x="669" y="637"/>
                </a:cxn>
                <a:cxn ang="0">
                  <a:pos x="720" y="681"/>
                </a:cxn>
                <a:cxn ang="0">
                  <a:pos x="935" y="789"/>
                </a:cxn>
                <a:cxn ang="0">
                  <a:pos x="956" y="1038"/>
                </a:cxn>
                <a:cxn ang="0">
                  <a:pos x="1030" y="985"/>
                </a:cxn>
                <a:cxn ang="0">
                  <a:pos x="1070" y="1034"/>
                </a:cxn>
                <a:cxn ang="0">
                  <a:pos x="1152" y="1099"/>
                </a:cxn>
                <a:cxn ang="0">
                  <a:pos x="1247" y="1171"/>
                </a:cxn>
                <a:cxn ang="0">
                  <a:pos x="1336" y="1068"/>
                </a:cxn>
                <a:cxn ang="0">
                  <a:pos x="1456" y="1099"/>
                </a:cxn>
                <a:cxn ang="0">
                  <a:pos x="1372" y="1112"/>
                </a:cxn>
                <a:cxn ang="0">
                  <a:pos x="1266" y="1221"/>
                </a:cxn>
                <a:cxn ang="0">
                  <a:pos x="1161" y="1304"/>
                </a:cxn>
                <a:cxn ang="0">
                  <a:pos x="1511" y="1329"/>
                </a:cxn>
                <a:cxn ang="0">
                  <a:pos x="825" y="1420"/>
                </a:cxn>
                <a:cxn ang="0">
                  <a:pos x="766" y="1633"/>
                </a:cxn>
                <a:cxn ang="0">
                  <a:pos x="1251" y="2239"/>
                </a:cxn>
                <a:cxn ang="0">
                  <a:pos x="1272" y="2327"/>
                </a:cxn>
                <a:cxn ang="0">
                  <a:pos x="1211" y="2363"/>
                </a:cxn>
                <a:cxn ang="0">
                  <a:pos x="874" y="2823"/>
                </a:cxn>
                <a:cxn ang="0">
                  <a:pos x="365" y="2270"/>
                </a:cxn>
                <a:cxn ang="0">
                  <a:pos x="389" y="1720"/>
                </a:cxn>
                <a:cxn ang="0">
                  <a:pos x="110" y="1817"/>
                </a:cxn>
                <a:cxn ang="0">
                  <a:pos x="190" y="1637"/>
                </a:cxn>
                <a:cxn ang="0">
                  <a:pos x="125" y="1549"/>
                </a:cxn>
                <a:cxn ang="0">
                  <a:pos x="389" y="1528"/>
                </a:cxn>
                <a:cxn ang="0">
                  <a:pos x="0" y="1426"/>
                </a:cxn>
                <a:cxn ang="0">
                  <a:pos x="254" y="848"/>
                </a:cxn>
                <a:cxn ang="0">
                  <a:pos x="445" y="755"/>
                </a:cxn>
                <a:cxn ang="0">
                  <a:pos x="479" y="612"/>
                </a:cxn>
                <a:cxn ang="0">
                  <a:pos x="350" y="589"/>
                </a:cxn>
              </a:cxnLst>
              <a:rect l="0" t="0" r="r" b="b"/>
              <a:pathLst>
                <a:path w="1511" h="2823">
                  <a:moveTo>
                    <a:pt x="350" y="589"/>
                  </a:moveTo>
                  <a:lnTo>
                    <a:pt x="319" y="534"/>
                  </a:lnTo>
                  <a:lnTo>
                    <a:pt x="315" y="462"/>
                  </a:lnTo>
                  <a:lnTo>
                    <a:pt x="350" y="407"/>
                  </a:lnTo>
                  <a:lnTo>
                    <a:pt x="319" y="358"/>
                  </a:lnTo>
                  <a:lnTo>
                    <a:pt x="340" y="285"/>
                  </a:lnTo>
                  <a:lnTo>
                    <a:pt x="340" y="171"/>
                  </a:lnTo>
                  <a:lnTo>
                    <a:pt x="399" y="69"/>
                  </a:lnTo>
                  <a:lnTo>
                    <a:pt x="494" y="25"/>
                  </a:lnTo>
                  <a:lnTo>
                    <a:pt x="600" y="0"/>
                  </a:lnTo>
                  <a:lnTo>
                    <a:pt x="705" y="29"/>
                  </a:lnTo>
                  <a:lnTo>
                    <a:pt x="760" y="25"/>
                  </a:lnTo>
                  <a:lnTo>
                    <a:pt x="810" y="72"/>
                  </a:lnTo>
                  <a:lnTo>
                    <a:pt x="760" y="133"/>
                  </a:lnTo>
                  <a:lnTo>
                    <a:pt x="739" y="171"/>
                  </a:lnTo>
                  <a:lnTo>
                    <a:pt x="791" y="274"/>
                  </a:lnTo>
                  <a:lnTo>
                    <a:pt x="779" y="344"/>
                  </a:lnTo>
                  <a:lnTo>
                    <a:pt x="810" y="451"/>
                  </a:lnTo>
                  <a:lnTo>
                    <a:pt x="806" y="546"/>
                  </a:lnTo>
                  <a:lnTo>
                    <a:pt x="760" y="589"/>
                  </a:lnTo>
                  <a:lnTo>
                    <a:pt x="699" y="597"/>
                  </a:lnTo>
                  <a:lnTo>
                    <a:pt x="669" y="637"/>
                  </a:lnTo>
                  <a:lnTo>
                    <a:pt x="675" y="677"/>
                  </a:lnTo>
                  <a:lnTo>
                    <a:pt x="720" y="681"/>
                  </a:lnTo>
                  <a:lnTo>
                    <a:pt x="810" y="761"/>
                  </a:lnTo>
                  <a:lnTo>
                    <a:pt x="935" y="789"/>
                  </a:lnTo>
                  <a:lnTo>
                    <a:pt x="926" y="960"/>
                  </a:lnTo>
                  <a:lnTo>
                    <a:pt x="956" y="1038"/>
                  </a:lnTo>
                  <a:lnTo>
                    <a:pt x="1026" y="1023"/>
                  </a:lnTo>
                  <a:lnTo>
                    <a:pt x="1030" y="985"/>
                  </a:lnTo>
                  <a:lnTo>
                    <a:pt x="1066" y="1000"/>
                  </a:lnTo>
                  <a:lnTo>
                    <a:pt x="1070" y="1034"/>
                  </a:lnTo>
                  <a:lnTo>
                    <a:pt x="1125" y="1059"/>
                  </a:lnTo>
                  <a:lnTo>
                    <a:pt x="1152" y="1099"/>
                  </a:lnTo>
                  <a:lnTo>
                    <a:pt x="1207" y="1167"/>
                  </a:lnTo>
                  <a:lnTo>
                    <a:pt x="1247" y="1171"/>
                  </a:lnTo>
                  <a:lnTo>
                    <a:pt x="1287" y="1118"/>
                  </a:lnTo>
                  <a:lnTo>
                    <a:pt x="1336" y="1068"/>
                  </a:lnTo>
                  <a:lnTo>
                    <a:pt x="1407" y="1068"/>
                  </a:lnTo>
                  <a:lnTo>
                    <a:pt x="1456" y="1099"/>
                  </a:lnTo>
                  <a:lnTo>
                    <a:pt x="1443" y="1122"/>
                  </a:lnTo>
                  <a:lnTo>
                    <a:pt x="1372" y="1112"/>
                  </a:lnTo>
                  <a:lnTo>
                    <a:pt x="1312" y="1156"/>
                  </a:lnTo>
                  <a:lnTo>
                    <a:pt x="1266" y="1221"/>
                  </a:lnTo>
                  <a:lnTo>
                    <a:pt x="1226" y="1283"/>
                  </a:lnTo>
                  <a:lnTo>
                    <a:pt x="1161" y="1304"/>
                  </a:lnTo>
                  <a:lnTo>
                    <a:pt x="1137" y="1333"/>
                  </a:lnTo>
                  <a:lnTo>
                    <a:pt x="1511" y="1329"/>
                  </a:lnTo>
                  <a:lnTo>
                    <a:pt x="1456" y="1416"/>
                  </a:lnTo>
                  <a:lnTo>
                    <a:pt x="825" y="1420"/>
                  </a:lnTo>
                  <a:lnTo>
                    <a:pt x="751" y="1528"/>
                  </a:lnTo>
                  <a:lnTo>
                    <a:pt x="766" y="1633"/>
                  </a:lnTo>
                  <a:lnTo>
                    <a:pt x="971" y="1941"/>
                  </a:lnTo>
                  <a:lnTo>
                    <a:pt x="1251" y="2239"/>
                  </a:lnTo>
                  <a:lnTo>
                    <a:pt x="1287" y="2293"/>
                  </a:lnTo>
                  <a:lnTo>
                    <a:pt x="1272" y="2327"/>
                  </a:lnTo>
                  <a:lnTo>
                    <a:pt x="1236" y="2352"/>
                  </a:lnTo>
                  <a:lnTo>
                    <a:pt x="1211" y="2363"/>
                  </a:lnTo>
                  <a:lnTo>
                    <a:pt x="1137" y="2538"/>
                  </a:lnTo>
                  <a:lnTo>
                    <a:pt x="874" y="2823"/>
                  </a:lnTo>
                  <a:lnTo>
                    <a:pt x="543" y="2690"/>
                  </a:lnTo>
                  <a:lnTo>
                    <a:pt x="365" y="2270"/>
                  </a:lnTo>
                  <a:lnTo>
                    <a:pt x="374" y="1827"/>
                  </a:lnTo>
                  <a:lnTo>
                    <a:pt x="389" y="1720"/>
                  </a:lnTo>
                  <a:lnTo>
                    <a:pt x="175" y="1823"/>
                  </a:lnTo>
                  <a:lnTo>
                    <a:pt x="110" y="1817"/>
                  </a:lnTo>
                  <a:lnTo>
                    <a:pt x="119" y="1743"/>
                  </a:lnTo>
                  <a:lnTo>
                    <a:pt x="190" y="1637"/>
                  </a:lnTo>
                  <a:lnTo>
                    <a:pt x="104" y="1574"/>
                  </a:lnTo>
                  <a:lnTo>
                    <a:pt x="125" y="1549"/>
                  </a:lnTo>
                  <a:lnTo>
                    <a:pt x="194" y="1528"/>
                  </a:lnTo>
                  <a:lnTo>
                    <a:pt x="389" y="1528"/>
                  </a:lnTo>
                  <a:lnTo>
                    <a:pt x="405" y="1447"/>
                  </a:lnTo>
                  <a:lnTo>
                    <a:pt x="0" y="1426"/>
                  </a:lnTo>
                  <a:lnTo>
                    <a:pt x="24" y="1289"/>
                  </a:lnTo>
                  <a:lnTo>
                    <a:pt x="254" y="848"/>
                  </a:lnTo>
                  <a:lnTo>
                    <a:pt x="420" y="829"/>
                  </a:lnTo>
                  <a:lnTo>
                    <a:pt x="445" y="755"/>
                  </a:lnTo>
                  <a:lnTo>
                    <a:pt x="515" y="677"/>
                  </a:lnTo>
                  <a:lnTo>
                    <a:pt x="479" y="612"/>
                  </a:lnTo>
                  <a:lnTo>
                    <a:pt x="350" y="589"/>
                  </a:lnTo>
                  <a:lnTo>
                    <a:pt x="350" y="5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1" name="Freeform 9"/>
            <p:cNvSpPr>
              <a:spLocks/>
            </p:cNvSpPr>
            <p:nvPr/>
          </p:nvSpPr>
          <p:spPr bwMode="auto">
            <a:xfrm>
              <a:off x="1816" y="1886"/>
              <a:ext cx="80" cy="2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0" y="6"/>
                </a:cxn>
                <a:cxn ang="0">
                  <a:pos x="86" y="0"/>
                </a:cxn>
                <a:cxn ang="0">
                  <a:pos x="137" y="6"/>
                </a:cxn>
                <a:cxn ang="0">
                  <a:pos x="158" y="16"/>
                </a:cxn>
                <a:cxn ang="0">
                  <a:pos x="160" y="37"/>
                </a:cxn>
                <a:cxn ang="0">
                  <a:pos x="70" y="33"/>
                </a:cxn>
                <a:cxn ang="0">
                  <a:pos x="6" y="44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0" h="44">
                  <a:moveTo>
                    <a:pt x="0" y="12"/>
                  </a:moveTo>
                  <a:lnTo>
                    <a:pt x="30" y="6"/>
                  </a:lnTo>
                  <a:lnTo>
                    <a:pt x="86" y="0"/>
                  </a:lnTo>
                  <a:lnTo>
                    <a:pt x="137" y="6"/>
                  </a:lnTo>
                  <a:lnTo>
                    <a:pt x="158" y="16"/>
                  </a:lnTo>
                  <a:lnTo>
                    <a:pt x="160" y="37"/>
                  </a:lnTo>
                  <a:lnTo>
                    <a:pt x="70" y="33"/>
                  </a:lnTo>
                  <a:lnTo>
                    <a:pt x="6" y="4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6E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2" name="Freeform 10"/>
            <p:cNvSpPr>
              <a:spLocks/>
            </p:cNvSpPr>
            <p:nvPr/>
          </p:nvSpPr>
          <p:spPr bwMode="auto">
            <a:xfrm>
              <a:off x="1782" y="1919"/>
              <a:ext cx="226" cy="103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41" y="169"/>
                </a:cxn>
                <a:cxn ang="0">
                  <a:pos x="30" y="158"/>
                </a:cxn>
                <a:cxn ang="0">
                  <a:pos x="19" y="144"/>
                </a:cxn>
                <a:cxn ang="0">
                  <a:pos x="0" y="108"/>
                </a:cxn>
                <a:cxn ang="0">
                  <a:pos x="5" y="68"/>
                </a:cxn>
                <a:cxn ang="0">
                  <a:pos x="17" y="51"/>
                </a:cxn>
                <a:cxn ang="0">
                  <a:pos x="30" y="42"/>
                </a:cxn>
                <a:cxn ang="0">
                  <a:pos x="59" y="34"/>
                </a:cxn>
                <a:cxn ang="0">
                  <a:pos x="89" y="38"/>
                </a:cxn>
                <a:cxn ang="0">
                  <a:pos x="104" y="78"/>
                </a:cxn>
                <a:cxn ang="0">
                  <a:pos x="119" y="108"/>
                </a:cxn>
                <a:cxn ang="0">
                  <a:pos x="133" y="125"/>
                </a:cxn>
                <a:cxn ang="0">
                  <a:pos x="152" y="135"/>
                </a:cxn>
                <a:cxn ang="0">
                  <a:pos x="186" y="143"/>
                </a:cxn>
                <a:cxn ang="0">
                  <a:pos x="266" y="143"/>
                </a:cxn>
                <a:cxn ang="0">
                  <a:pos x="334" y="116"/>
                </a:cxn>
                <a:cxn ang="0">
                  <a:pos x="363" y="101"/>
                </a:cxn>
                <a:cxn ang="0">
                  <a:pos x="384" y="80"/>
                </a:cxn>
                <a:cxn ang="0">
                  <a:pos x="393" y="68"/>
                </a:cxn>
                <a:cxn ang="0">
                  <a:pos x="403" y="55"/>
                </a:cxn>
                <a:cxn ang="0">
                  <a:pos x="414" y="42"/>
                </a:cxn>
                <a:cxn ang="0">
                  <a:pos x="425" y="29"/>
                </a:cxn>
                <a:cxn ang="0">
                  <a:pos x="435" y="17"/>
                </a:cxn>
                <a:cxn ang="0">
                  <a:pos x="443" y="10"/>
                </a:cxn>
                <a:cxn ang="0">
                  <a:pos x="452" y="0"/>
                </a:cxn>
                <a:cxn ang="0">
                  <a:pos x="448" y="21"/>
                </a:cxn>
                <a:cxn ang="0">
                  <a:pos x="378" y="141"/>
                </a:cxn>
                <a:cxn ang="0">
                  <a:pos x="279" y="190"/>
                </a:cxn>
                <a:cxn ang="0">
                  <a:pos x="224" y="205"/>
                </a:cxn>
                <a:cxn ang="0">
                  <a:pos x="53" y="181"/>
                </a:cxn>
                <a:cxn ang="0">
                  <a:pos x="53" y="181"/>
                </a:cxn>
              </a:cxnLst>
              <a:rect l="0" t="0" r="r" b="b"/>
              <a:pathLst>
                <a:path w="452" h="205">
                  <a:moveTo>
                    <a:pt x="53" y="181"/>
                  </a:moveTo>
                  <a:lnTo>
                    <a:pt x="41" y="169"/>
                  </a:lnTo>
                  <a:lnTo>
                    <a:pt x="30" y="158"/>
                  </a:lnTo>
                  <a:lnTo>
                    <a:pt x="19" y="144"/>
                  </a:lnTo>
                  <a:lnTo>
                    <a:pt x="0" y="108"/>
                  </a:lnTo>
                  <a:lnTo>
                    <a:pt x="5" y="68"/>
                  </a:lnTo>
                  <a:lnTo>
                    <a:pt x="17" y="51"/>
                  </a:lnTo>
                  <a:lnTo>
                    <a:pt x="30" y="42"/>
                  </a:lnTo>
                  <a:lnTo>
                    <a:pt x="59" y="34"/>
                  </a:lnTo>
                  <a:lnTo>
                    <a:pt x="89" y="38"/>
                  </a:lnTo>
                  <a:lnTo>
                    <a:pt x="104" y="78"/>
                  </a:lnTo>
                  <a:lnTo>
                    <a:pt x="119" y="108"/>
                  </a:lnTo>
                  <a:lnTo>
                    <a:pt x="133" y="125"/>
                  </a:lnTo>
                  <a:lnTo>
                    <a:pt x="152" y="135"/>
                  </a:lnTo>
                  <a:lnTo>
                    <a:pt x="186" y="143"/>
                  </a:lnTo>
                  <a:lnTo>
                    <a:pt x="266" y="143"/>
                  </a:lnTo>
                  <a:lnTo>
                    <a:pt x="334" y="116"/>
                  </a:lnTo>
                  <a:lnTo>
                    <a:pt x="363" y="101"/>
                  </a:lnTo>
                  <a:lnTo>
                    <a:pt x="384" y="80"/>
                  </a:lnTo>
                  <a:lnTo>
                    <a:pt x="393" y="68"/>
                  </a:lnTo>
                  <a:lnTo>
                    <a:pt x="403" y="55"/>
                  </a:lnTo>
                  <a:lnTo>
                    <a:pt x="414" y="42"/>
                  </a:lnTo>
                  <a:lnTo>
                    <a:pt x="425" y="29"/>
                  </a:lnTo>
                  <a:lnTo>
                    <a:pt x="435" y="17"/>
                  </a:lnTo>
                  <a:lnTo>
                    <a:pt x="443" y="10"/>
                  </a:lnTo>
                  <a:lnTo>
                    <a:pt x="452" y="0"/>
                  </a:lnTo>
                  <a:lnTo>
                    <a:pt x="448" y="21"/>
                  </a:lnTo>
                  <a:lnTo>
                    <a:pt x="378" y="141"/>
                  </a:lnTo>
                  <a:lnTo>
                    <a:pt x="279" y="190"/>
                  </a:lnTo>
                  <a:lnTo>
                    <a:pt x="224" y="205"/>
                  </a:lnTo>
                  <a:lnTo>
                    <a:pt x="53" y="181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A6E8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3" name="Freeform 11"/>
            <p:cNvSpPr>
              <a:spLocks/>
            </p:cNvSpPr>
            <p:nvPr/>
          </p:nvSpPr>
          <p:spPr bwMode="auto">
            <a:xfrm>
              <a:off x="1725" y="2904"/>
              <a:ext cx="130" cy="466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58" y="0"/>
                </a:cxn>
                <a:cxn ang="0">
                  <a:pos x="97" y="8"/>
                </a:cxn>
                <a:cxn ang="0">
                  <a:pos x="130" y="38"/>
                </a:cxn>
                <a:cxn ang="0">
                  <a:pos x="153" y="105"/>
                </a:cxn>
                <a:cxn ang="0">
                  <a:pos x="170" y="200"/>
                </a:cxn>
                <a:cxn ang="0">
                  <a:pos x="179" y="358"/>
                </a:cxn>
                <a:cxn ang="0">
                  <a:pos x="166" y="445"/>
                </a:cxn>
                <a:cxn ang="0">
                  <a:pos x="160" y="496"/>
                </a:cxn>
                <a:cxn ang="0">
                  <a:pos x="246" y="797"/>
                </a:cxn>
                <a:cxn ang="0">
                  <a:pos x="208" y="837"/>
                </a:cxn>
                <a:cxn ang="0">
                  <a:pos x="261" y="913"/>
                </a:cxn>
                <a:cxn ang="0">
                  <a:pos x="202" y="934"/>
                </a:cxn>
                <a:cxn ang="0">
                  <a:pos x="160" y="880"/>
                </a:cxn>
                <a:cxn ang="0">
                  <a:pos x="156" y="789"/>
                </a:cxn>
                <a:cxn ang="0">
                  <a:pos x="0" y="238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261" h="934">
                  <a:moveTo>
                    <a:pt x="8" y="4"/>
                  </a:moveTo>
                  <a:lnTo>
                    <a:pt x="58" y="0"/>
                  </a:lnTo>
                  <a:lnTo>
                    <a:pt x="97" y="8"/>
                  </a:lnTo>
                  <a:lnTo>
                    <a:pt x="130" y="38"/>
                  </a:lnTo>
                  <a:lnTo>
                    <a:pt x="153" y="105"/>
                  </a:lnTo>
                  <a:lnTo>
                    <a:pt x="170" y="200"/>
                  </a:lnTo>
                  <a:lnTo>
                    <a:pt x="179" y="358"/>
                  </a:lnTo>
                  <a:lnTo>
                    <a:pt x="166" y="445"/>
                  </a:lnTo>
                  <a:lnTo>
                    <a:pt x="160" y="496"/>
                  </a:lnTo>
                  <a:lnTo>
                    <a:pt x="246" y="797"/>
                  </a:lnTo>
                  <a:lnTo>
                    <a:pt x="208" y="837"/>
                  </a:lnTo>
                  <a:lnTo>
                    <a:pt x="261" y="913"/>
                  </a:lnTo>
                  <a:lnTo>
                    <a:pt x="202" y="934"/>
                  </a:lnTo>
                  <a:lnTo>
                    <a:pt x="160" y="880"/>
                  </a:lnTo>
                  <a:lnTo>
                    <a:pt x="156" y="789"/>
                  </a:lnTo>
                  <a:lnTo>
                    <a:pt x="0" y="238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4" name="Freeform 12"/>
            <p:cNvSpPr>
              <a:spLocks/>
            </p:cNvSpPr>
            <p:nvPr/>
          </p:nvSpPr>
          <p:spPr bwMode="auto">
            <a:xfrm>
              <a:off x="1497" y="2925"/>
              <a:ext cx="85" cy="447"/>
            </a:xfrm>
            <a:custGeom>
              <a:avLst/>
              <a:gdLst/>
              <a:ahLst/>
              <a:cxnLst>
                <a:cxn ang="0">
                  <a:pos x="31" y="29"/>
                </a:cxn>
                <a:cxn ang="0">
                  <a:pos x="42" y="21"/>
                </a:cxn>
                <a:cxn ang="0">
                  <a:pos x="71" y="8"/>
                </a:cxn>
                <a:cxn ang="0">
                  <a:pos x="107" y="0"/>
                </a:cxn>
                <a:cxn ang="0">
                  <a:pos x="139" y="6"/>
                </a:cxn>
                <a:cxn ang="0">
                  <a:pos x="166" y="55"/>
                </a:cxn>
                <a:cxn ang="0">
                  <a:pos x="171" y="88"/>
                </a:cxn>
                <a:cxn ang="0">
                  <a:pos x="164" y="124"/>
                </a:cxn>
                <a:cxn ang="0">
                  <a:pos x="148" y="209"/>
                </a:cxn>
                <a:cxn ang="0">
                  <a:pos x="131" y="409"/>
                </a:cxn>
                <a:cxn ang="0">
                  <a:pos x="143" y="616"/>
                </a:cxn>
                <a:cxn ang="0">
                  <a:pos x="152" y="747"/>
                </a:cxn>
                <a:cxn ang="0">
                  <a:pos x="147" y="755"/>
                </a:cxn>
                <a:cxn ang="0">
                  <a:pos x="133" y="774"/>
                </a:cxn>
                <a:cxn ang="0">
                  <a:pos x="120" y="812"/>
                </a:cxn>
                <a:cxn ang="0">
                  <a:pos x="133" y="855"/>
                </a:cxn>
                <a:cxn ang="0">
                  <a:pos x="141" y="884"/>
                </a:cxn>
                <a:cxn ang="0">
                  <a:pos x="90" y="895"/>
                </a:cxn>
                <a:cxn ang="0">
                  <a:pos x="48" y="848"/>
                </a:cxn>
                <a:cxn ang="0">
                  <a:pos x="78" y="751"/>
                </a:cxn>
                <a:cxn ang="0">
                  <a:pos x="0" y="428"/>
                </a:cxn>
                <a:cxn ang="0">
                  <a:pos x="4" y="236"/>
                </a:cxn>
                <a:cxn ang="0">
                  <a:pos x="31" y="29"/>
                </a:cxn>
                <a:cxn ang="0">
                  <a:pos x="31" y="29"/>
                </a:cxn>
              </a:cxnLst>
              <a:rect l="0" t="0" r="r" b="b"/>
              <a:pathLst>
                <a:path w="171" h="895">
                  <a:moveTo>
                    <a:pt x="31" y="29"/>
                  </a:moveTo>
                  <a:lnTo>
                    <a:pt x="42" y="21"/>
                  </a:lnTo>
                  <a:lnTo>
                    <a:pt x="71" y="8"/>
                  </a:lnTo>
                  <a:lnTo>
                    <a:pt x="107" y="0"/>
                  </a:lnTo>
                  <a:lnTo>
                    <a:pt x="139" y="6"/>
                  </a:lnTo>
                  <a:lnTo>
                    <a:pt x="166" y="55"/>
                  </a:lnTo>
                  <a:lnTo>
                    <a:pt x="171" y="88"/>
                  </a:lnTo>
                  <a:lnTo>
                    <a:pt x="164" y="124"/>
                  </a:lnTo>
                  <a:lnTo>
                    <a:pt x="148" y="209"/>
                  </a:lnTo>
                  <a:lnTo>
                    <a:pt x="131" y="409"/>
                  </a:lnTo>
                  <a:lnTo>
                    <a:pt x="143" y="616"/>
                  </a:lnTo>
                  <a:lnTo>
                    <a:pt x="152" y="747"/>
                  </a:lnTo>
                  <a:lnTo>
                    <a:pt x="147" y="755"/>
                  </a:lnTo>
                  <a:lnTo>
                    <a:pt x="133" y="774"/>
                  </a:lnTo>
                  <a:lnTo>
                    <a:pt x="120" y="812"/>
                  </a:lnTo>
                  <a:lnTo>
                    <a:pt x="133" y="855"/>
                  </a:lnTo>
                  <a:lnTo>
                    <a:pt x="141" y="884"/>
                  </a:lnTo>
                  <a:lnTo>
                    <a:pt x="90" y="895"/>
                  </a:lnTo>
                  <a:lnTo>
                    <a:pt x="48" y="848"/>
                  </a:lnTo>
                  <a:lnTo>
                    <a:pt x="78" y="751"/>
                  </a:lnTo>
                  <a:lnTo>
                    <a:pt x="0" y="428"/>
                  </a:lnTo>
                  <a:lnTo>
                    <a:pt x="4" y="236"/>
                  </a:lnTo>
                  <a:lnTo>
                    <a:pt x="31" y="29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5" name="Freeform 13"/>
            <p:cNvSpPr>
              <a:spLocks/>
            </p:cNvSpPr>
            <p:nvPr/>
          </p:nvSpPr>
          <p:spPr bwMode="auto">
            <a:xfrm>
              <a:off x="1630" y="1484"/>
              <a:ext cx="110" cy="169"/>
            </a:xfrm>
            <a:custGeom>
              <a:avLst/>
              <a:gdLst/>
              <a:ahLst/>
              <a:cxnLst>
                <a:cxn ang="0">
                  <a:pos x="190" y="29"/>
                </a:cxn>
                <a:cxn ang="0">
                  <a:pos x="185" y="23"/>
                </a:cxn>
                <a:cxn ang="0">
                  <a:pos x="166" y="10"/>
                </a:cxn>
                <a:cxn ang="0">
                  <a:pos x="137" y="0"/>
                </a:cxn>
                <a:cxn ang="0">
                  <a:pos x="97" y="0"/>
                </a:cxn>
                <a:cxn ang="0">
                  <a:pos x="56" y="16"/>
                </a:cxn>
                <a:cxn ang="0">
                  <a:pos x="23" y="38"/>
                </a:cxn>
                <a:cxn ang="0">
                  <a:pos x="2" y="67"/>
                </a:cxn>
                <a:cxn ang="0">
                  <a:pos x="0" y="95"/>
                </a:cxn>
                <a:cxn ang="0">
                  <a:pos x="17" y="120"/>
                </a:cxn>
                <a:cxn ang="0">
                  <a:pos x="36" y="141"/>
                </a:cxn>
                <a:cxn ang="0">
                  <a:pos x="50" y="162"/>
                </a:cxn>
                <a:cxn ang="0">
                  <a:pos x="35" y="183"/>
                </a:cxn>
                <a:cxn ang="0">
                  <a:pos x="29" y="206"/>
                </a:cxn>
                <a:cxn ang="0">
                  <a:pos x="33" y="234"/>
                </a:cxn>
                <a:cxn ang="0">
                  <a:pos x="46" y="261"/>
                </a:cxn>
                <a:cxn ang="0">
                  <a:pos x="54" y="274"/>
                </a:cxn>
                <a:cxn ang="0">
                  <a:pos x="65" y="284"/>
                </a:cxn>
                <a:cxn ang="0">
                  <a:pos x="75" y="293"/>
                </a:cxn>
                <a:cxn ang="0">
                  <a:pos x="88" y="303"/>
                </a:cxn>
                <a:cxn ang="0">
                  <a:pos x="114" y="320"/>
                </a:cxn>
                <a:cxn ang="0">
                  <a:pos x="137" y="333"/>
                </a:cxn>
                <a:cxn ang="0">
                  <a:pos x="147" y="339"/>
                </a:cxn>
                <a:cxn ang="0">
                  <a:pos x="213" y="320"/>
                </a:cxn>
                <a:cxn ang="0">
                  <a:pos x="221" y="192"/>
                </a:cxn>
                <a:cxn ang="0">
                  <a:pos x="194" y="111"/>
                </a:cxn>
                <a:cxn ang="0">
                  <a:pos x="190" y="29"/>
                </a:cxn>
                <a:cxn ang="0">
                  <a:pos x="190" y="29"/>
                </a:cxn>
              </a:cxnLst>
              <a:rect l="0" t="0" r="r" b="b"/>
              <a:pathLst>
                <a:path w="221" h="339">
                  <a:moveTo>
                    <a:pt x="190" y="29"/>
                  </a:moveTo>
                  <a:lnTo>
                    <a:pt x="185" y="23"/>
                  </a:lnTo>
                  <a:lnTo>
                    <a:pt x="166" y="10"/>
                  </a:lnTo>
                  <a:lnTo>
                    <a:pt x="137" y="0"/>
                  </a:lnTo>
                  <a:lnTo>
                    <a:pt x="97" y="0"/>
                  </a:lnTo>
                  <a:lnTo>
                    <a:pt x="56" y="16"/>
                  </a:lnTo>
                  <a:lnTo>
                    <a:pt x="23" y="38"/>
                  </a:lnTo>
                  <a:lnTo>
                    <a:pt x="2" y="67"/>
                  </a:lnTo>
                  <a:lnTo>
                    <a:pt x="0" y="95"/>
                  </a:lnTo>
                  <a:lnTo>
                    <a:pt x="17" y="120"/>
                  </a:lnTo>
                  <a:lnTo>
                    <a:pt x="36" y="141"/>
                  </a:lnTo>
                  <a:lnTo>
                    <a:pt x="50" y="162"/>
                  </a:lnTo>
                  <a:lnTo>
                    <a:pt x="35" y="183"/>
                  </a:lnTo>
                  <a:lnTo>
                    <a:pt x="29" y="206"/>
                  </a:lnTo>
                  <a:lnTo>
                    <a:pt x="33" y="234"/>
                  </a:lnTo>
                  <a:lnTo>
                    <a:pt x="46" y="261"/>
                  </a:lnTo>
                  <a:lnTo>
                    <a:pt x="54" y="274"/>
                  </a:lnTo>
                  <a:lnTo>
                    <a:pt x="65" y="284"/>
                  </a:lnTo>
                  <a:lnTo>
                    <a:pt x="75" y="293"/>
                  </a:lnTo>
                  <a:lnTo>
                    <a:pt x="88" y="303"/>
                  </a:lnTo>
                  <a:lnTo>
                    <a:pt x="114" y="320"/>
                  </a:lnTo>
                  <a:lnTo>
                    <a:pt x="137" y="333"/>
                  </a:lnTo>
                  <a:lnTo>
                    <a:pt x="147" y="339"/>
                  </a:lnTo>
                  <a:lnTo>
                    <a:pt x="213" y="320"/>
                  </a:lnTo>
                  <a:lnTo>
                    <a:pt x="221" y="192"/>
                  </a:lnTo>
                  <a:lnTo>
                    <a:pt x="194" y="111"/>
                  </a:lnTo>
                  <a:lnTo>
                    <a:pt x="190" y="29"/>
                  </a:lnTo>
                  <a:lnTo>
                    <a:pt x="190" y="29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6" name="Freeform 14"/>
            <p:cNvSpPr>
              <a:spLocks/>
            </p:cNvSpPr>
            <p:nvPr/>
          </p:nvSpPr>
          <p:spPr bwMode="auto">
            <a:xfrm>
              <a:off x="1503" y="1592"/>
              <a:ext cx="111" cy="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1" y="19"/>
                </a:cxn>
                <a:cxn ang="0">
                  <a:pos x="35" y="32"/>
                </a:cxn>
                <a:cxn ang="0">
                  <a:pos x="50" y="31"/>
                </a:cxn>
                <a:cxn ang="0">
                  <a:pos x="69" y="2"/>
                </a:cxn>
                <a:cxn ang="0">
                  <a:pos x="137" y="6"/>
                </a:cxn>
                <a:cxn ang="0">
                  <a:pos x="145" y="32"/>
                </a:cxn>
                <a:cxn ang="0">
                  <a:pos x="154" y="50"/>
                </a:cxn>
                <a:cxn ang="0">
                  <a:pos x="177" y="42"/>
                </a:cxn>
                <a:cxn ang="0">
                  <a:pos x="181" y="27"/>
                </a:cxn>
                <a:cxn ang="0">
                  <a:pos x="179" y="6"/>
                </a:cxn>
                <a:cxn ang="0">
                  <a:pos x="204" y="23"/>
                </a:cxn>
                <a:cxn ang="0">
                  <a:pos x="221" y="51"/>
                </a:cxn>
                <a:cxn ang="0">
                  <a:pos x="219" y="78"/>
                </a:cxn>
                <a:cxn ang="0">
                  <a:pos x="213" y="88"/>
                </a:cxn>
                <a:cxn ang="0">
                  <a:pos x="208" y="97"/>
                </a:cxn>
                <a:cxn ang="0">
                  <a:pos x="194" y="108"/>
                </a:cxn>
                <a:cxn ang="0">
                  <a:pos x="189" y="112"/>
                </a:cxn>
                <a:cxn ang="0">
                  <a:pos x="88" y="93"/>
                </a:cxn>
                <a:cxn ang="0">
                  <a:pos x="0" y="8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21" h="112">
                  <a:moveTo>
                    <a:pt x="8" y="0"/>
                  </a:moveTo>
                  <a:lnTo>
                    <a:pt x="21" y="19"/>
                  </a:lnTo>
                  <a:lnTo>
                    <a:pt x="35" y="32"/>
                  </a:lnTo>
                  <a:lnTo>
                    <a:pt x="50" y="31"/>
                  </a:lnTo>
                  <a:lnTo>
                    <a:pt x="69" y="2"/>
                  </a:lnTo>
                  <a:lnTo>
                    <a:pt x="137" y="6"/>
                  </a:lnTo>
                  <a:lnTo>
                    <a:pt x="145" y="32"/>
                  </a:lnTo>
                  <a:lnTo>
                    <a:pt x="154" y="50"/>
                  </a:lnTo>
                  <a:lnTo>
                    <a:pt x="177" y="42"/>
                  </a:lnTo>
                  <a:lnTo>
                    <a:pt x="181" y="27"/>
                  </a:lnTo>
                  <a:lnTo>
                    <a:pt x="179" y="6"/>
                  </a:lnTo>
                  <a:lnTo>
                    <a:pt x="204" y="23"/>
                  </a:lnTo>
                  <a:lnTo>
                    <a:pt x="221" y="51"/>
                  </a:lnTo>
                  <a:lnTo>
                    <a:pt x="219" y="78"/>
                  </a:lnTo>
                  <a:lnTo>
                    <a:pt x="213" y="88"/>
                  </a:lnTo>
                  <a:lnTo>
                    <a:pt x="208" y="97"/>
                  </a:lnTo>
                  <a:lnTo>
                    <a:pt x="194" y="108"/>
                  </a:lnTo>
                  <a:lnTo>
                    <a:pt x="189" y="112"/>
                  </a:lnTo>
                  <a:lnTo>
                    <a:pt x="88" y="93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7" name="Freeform 15"/>
            <p:cNvSpPr>
              <a:spLocks/>
            </p:cNvSpPr>
            <p:nvPr/>
          </p:nvSpPr>
          <p:spPr bwMode="auto">
            <a:xfrm>
              <a:off x="1535" y="1377"/>
              <a:ext cx="198" cy="177"/>
            </a:xfrm>
            <a:custGeom>
              <a:avLst/>
              <a:gdLst/>
              <a:ahLst/>
              <a:cxnLst>
                <a:cxn ang="0">
                  <a:pos x="44" y="353"/>
                </a:cxn>
                <a:cxn ang="0">
                  <a:pos x="8" y="288"/>
                </a:cxn>
                <a:cxn ang="0">
                  <a:pos x="0" y="230"/>
                </a:cxn>
                <a:cxn ang="0">
                  <a:pos x="6" y="180"/>
                </a:cxn>
                <a:cxn ang="0">
                  <a:pos x="19" y="140"/>
                </a:cxn>
                <a:cxn ang="0">
                  <a:pos x="46" y="108"/>
                </a:cxn>
                <a:cxn ang="0">
                  <a:pos x="71" y="89"/>
                </a:cxn>
                <a:cxn ang="0">
                  <a:pos x="97" y="76"/>
                </a:cxn>
                <a:cxn ang="0">
                  <a:pos x="133" y="68"/>
                </a:cxn>
                <a:cxn ang="0">
                  <a:pos x="175" y="74"/>
                </a:cxn>
                <a:cxn ang="0">
                  <a:pos x="215" y="85"/>
                </a:cxn>
                <a:cxn ang="0">
                  <a:pos x="230" y="55"/>
                </a:cxn>
                <a:cxn ang="0">
                  <a:pos x="259" y="81"/>
                </a:cxn>
                <a:cxn ang="0">
                  <a:pos x="265" y="24"/>
                </a:cxn>
                <a:cxn ang="0">
                  <a:pos x="325" y="32"/>
                </a:cxn>
                <a:cxn ang="0">
                  <a:pos x="350" y="38"/>
                </a:cxn>
                <a:cxn ang="0">
                  <a:pos x="360" y="32"/>
                </a:cxn>
                <a:cxn ang="0">
                  <a:pos x="356" y="0"/>
                </a:cxn>
                <a:cxn ang="0">
                  <a:pos x="394" y="26"/>
                </a:cxn>
                <a:cxn ang="0">
                  <a:pos x="398" y="93"/>
                </a:cxn>
                <a:cxn ang="0">
                  <a:pos x="158" y="133"/>
                </a:cxn>
                <a:cxn ang="0">
                  <a:pos x="69" y="186"/>
                </a:cxn>
                <a:cxn ang="0">
                  <a:pos x="44" y="353"/>
                </a:cxn>
                <a:cxn ang="0">
                  <a:pos x="44" y="353"/>
                </a:cxn>
              </a:cxnLst>
              <a:rect l="0" t="0" r="r" b="b"/>
              <a:pathLst>
                <a:path w="398" h="353">
                  <a:moveTo>
                    <a:pt x="44" y="353"/>
                  </a:moveTo>
                  <a:lnTo>
                    <a:pt x="8" y="288"/>
                  </a:lnTo>
                  <a:lnTo>
                    <a:pt x="0" y="230"/>
                  </a:lnTo>
                  <a:lnTo>
                    <a:pt x="6" y="180"/>
                  </a:lnTo>
                  <a:lnTo>
                    <a:pt x="19" y="140"/>
                  </a:lnTo>
                  <a:lnTo>
                    <a:pt x="46" y="108"/>
                  </a:lnTo>
                  <a:lnTo>
                    <a:pt x="71" y="89"/>
                  </a:lnTo>
                  <a:lnTo>
                    <a:pt x="97" y="76"/>
                  </a:lnTo>
                  <a:lnTo>
                    <a:pt x="133" y="68"/>
                  </a:lnTo>
                  <a:lnTo>
                    <a:pt x="175" y="74"/>
                  </a:lnTo>
                  <a:lnTo>
                    <a:pt x="215" y="85"/>
                  </a:lnTo>
                  <a:lnTo>
                    <a:pt x="230" y="55"/>
                  </a:lnTo>
                  <a:lnTo>
                    <a:pt x="259" y="81"/>
                  </a:lnTo>
                  <a:lnTo>
                    <a:pt x="265" y="24"/>
                  </a:lnTo>
                  <a:lnTo>
                    <a:pt x="325" y="32"/>
                  </a:lnTo>
                  <a:lnTo>
                    <a:pt x="350" y="38"/>
                  </a:lnTo>
                  <a:lnTo>
                    <a:pt x="360" y="32"/>
                  </a:lnTo>
                  <a:lnTo>
                    <a:pt x="356" y="0"/>
                  </a:lnTo>
                  <a:lnTo>
                    <a:pt x="394" y="26"/>
                  </a:lnTo>
                  <a:lnTo>
                    <a:pt x="398" y="93"/>
                  </a:lnTo>
                  <a:lnTo>
                    <a:pt x="158" y="133"/>
                  </a:lnTo>
                  <a:lnTo>
                    <a:pt x="69" y="186"/>
                  </a:lnTo>
                  <a:lnTo>
                    <a:pt x="44" y="353"/>
                  </a:lnTo>
                  <a:lnTo>
                    <a:pt x="44" y="353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8" name="Freeform 16"/>
            <p:cNvSpPr>
              <a:spLocks/>
            </p:cNvSpPr>
            <p:nvPr/>
          </p:nvSpPr>
          <p:spPr bwMode="auto">
            <a:xfrm>
              <a:off x="1667" y="1701"/>
              <a:ext cx="45" cy="6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0" y="30"/>
                </a:cxn>
                <a:cxn ang="0">
                  <a:pos x="53" y="59"/>
                </a:cxn>
                <a:cxn ang="0">
                  <a:pos x="36" y="81"/>
                </a:cxn>
                <a:cxn ang="0">
                  <a:pos x="5" y="112"/>
                </a:cxn>
                <a:cxn ang="0">
                  <a:pos x="0" y="123"/>
                </a:cxn>
                <a:cxn ang="0">
                  <a:pos x="28" y="129"/>
                </a:cxn>
                <a:cxn ang="0">
                  <a:pos x="72" y="119"/>
                </a:cxn>
                <a:cxn ang="0">
                  <a:pos x="89" y="70"/>
                </a:cxn>
                <a:cxn ang="0">
                  <a:pos x="91" y="40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91" h="129">
                  <a:moveTo>
                    <a:pt x="58" y="0"/>
                  </a:moveTo>
                  <a:lnTo>
                    <a:pt x="60" y="30"/>
                  </a:lnTo>
                  <a:lnTo>
                    <a:pt x="53" y="59"/>
                  </a:lnTo>
                  <a:lnTo>
                    <a:pt x="36" y="81"/>
                  </a:lnTo>
                  <a:lnTo>
                    <a:pt x="5" y="112"/>
                  </a:lnTo>
                  <a:lnTo>
                    <a:pt x="0" y="123"/>
                  </a:lnTo>
                  <a:lnTo>
                    <a:pt x="28" y="129"/>
                  </a:lnTo>
                  <a:lnTo>
                    <a:pt x="72" y="119"/>
                  </a:lnTo>
                  <a:lnTo>
                    <a:pt x="89" y="70"/>
                  </a:lnTo>
                  <a:lnTo>
                    <a:pt x="91" y="4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9" name="Freeform 17"/>
            <p:cNvSpPr>
              <a:spLocks/>
            </p:cNvSpPr>
            <p:nvPr/>
          </p:nvSpPr>
          <p:spPr bwMode="auto">
            <a:xfrm>
              <a:off x="1599" y="1702"/>
              <a:ext cx="55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64"/>
                </a:cxn>
                <a:cxn ang="0">
                  <a:pos x="28" y="81"/>
                </a:cxn>
                <a:cxn ang="0">
                  <a:pos x="51" y="98"/>
                </a:cxn>
                <a:cxn ang="0">
                  <a:pos x="72" y="110"/>
                </a:cxn>
                <a:cxn ang="0">
                  <a:pos x="81" y="114"/>
                </a:cxn>
                <a:cxn ang="0">
                  <a:pos x="110" y="8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0" h="114">
                  <a:moveTo>
                    <a:pt x="0" y="0"/>
                  </a:moveTo>
                  <a:lnTo>
                    <a:pt x="7" y="64"/>
                  </a:lnTo>
                  <a:lnTo>
                    <a:pt x="28" y="81"/>
                  </a:lnTo>
                  <a:lnTo>
                    <a:pt x="51" y="98"/>
                  </a:lnTo>
                  <a:lnTo>
                    <a:pt x="72" y="110"/>
                  </a:lnTo>
                  <a:lnTo>
                    <a:pt x="81" y="114"/>
                  </a:lnTo>
                  <a:lnTo>
                    <a:pt x="110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0" name="Freeform 18"/>
            <p:cNvSpPr>
              <a:spLocks/>
            </p:cNvSpPr>
            <p:nvPr/>
          </p:nvSpPr>
          <p:spPr bwMode="auto">
            <a:xfrm>
              <a:off x="1611" y="1867"/>
              <a:ext cx="158" cy="172"/>
            </a:xfrm>
            <a:custGeom>
              <a:avLst/>
              <a:gdLst/>
              <a:ahLst/>
              <a:cxnLst>
                <a:cxn ang="0">
                  <a:pos x="6" y="345"/>
                </a:cxn>
                <a:cxn ang="0">
                  <a:pos x="0" y="238"/>
                </a:cxn>
                <a:cxn ang="0">
                  <a:pos x="29" y="223"/>
                </a:cxn>
                <a:cxn ang="0">
                  <a:pos x="52" y="213"/>
                </a:cxn>
                <a:cxn ang="0">
                  <a:pos x="74" y="210"/>
                </a:cxn>
                <a:cxn ang="0">
                  <a:pos x="63" y="200"/>
                </a:cxn>
                <a:cxn ang="0">
                  <a:pos x="42" y="179"/>
                </a:cxn>
                <a:cxn ang="0">
                  <a:pos x="29" y="153"/>
                </a:cxn>
                <a:cxn ang="0">
                  <a:pos x="29" y="137"/>
                </a:cxn>
                <a:cxn ang="0">
                  <a:pos x="38" y="124"/>
                </a:cxn>
                <a:cxn ang="0">
                  <a:pos x="54" y="113"/>
                </a:cxn>
                <a:cxn ang="0">
                  <a:pos x="67" y="107"/>
                </a:cxn>
                <a:cxn ang="0">
                  <a:pos x="88" y="101"/>
                </a:cxn>
                <a:cxn ang="0">
                  <a:pos x="107" y="105"/>
                </a:cxn>
                <a:cxn ang="0">
                  <a:pos x="111" y="80"/>
                </a:cxn>
                <a:cxn ang="0">
                  <a:pos x="122" y="63"/>
                </a:cxn>
                <a:cxn ang="0">
                  <a:pos x="145" y="54"/>
                </a:cxn>
                <a:cxn ang="0">
                  <a:pos x="170" y="61"/>
                </a:cxn>
                <a:cxn ang="0">
                  <a:pos x="185" y="75"/>
                </a:cxn>
                <a:cxn ang="0">
                  <a:pos x="198" y="94"/>
                </a:cxn>
                <a:cxn ang="0">
                  <a:pos x="268" y="0"/>
                </a:cxn>
                <a:cxn ang="0">
                  <a:pos x="318" y="78"/>
                </a:cxn>
                <a:cxn ang="0">
                  <a:pos x="240" y="303"/>
                </a:cxn>
                <a:cxn ang="0">
                  <a:pos x="122" y="278"/>
                </a:cxn>
                <a:cxn ang="0">
                  <a:pos x="6" y="345"/>
                </a:cxn>
                <a:cxn ang="0">
                  <a:pos x="6" y="345"/>
                </a:cxn>
              </a:cxnLst>
              <a:rect l="0" t="0" r="r" b="b"/>
              <a:pathLst>
                <a:path w="318" h="345">
                  <a:moveTo>
                    <a:pt x="6" y="345"/>
                  </a:moveTo>
                  <a:lnTo>
                    <a:pt x="0" y="238"/>
                  </a:lnTo>
                  <a:lnTo>
                    <a:pt x="29" y="223"/>
                  </a:lnTo>
                  <a:lnTo>
                    <a:pt x="52" y="213"/>
                  </a:lnTo>
                  <a:lnTo>
                    <a:pt x="74" y="210"/>
                  </a:lnTo>
                  <a:lnTo>
                    <a:pt x="63" y="200"/>
                  </a:lnTo>
                  <a:lnTo>
                    <a:pt x="42" y="179"/>
                  </a:lnTo>
                  <a:lnTo>
                    <a:pt x="29" y="153"/>
                  </a:lnTo>
                  <a:lnTo>
                    <a:pt x="29" y="137"/>
                  </a:lnTo>
                  <a:lnTo>
                    <a:pt x="38" y="124"/>
                  </a:lnTo>
                  <a:lnTo>
                    <a:pt x="54" y="113"/>
                  </a:lnTo>
                  <a:lnTo>
                    <a:pt x="67" y="107"/>
                  </a:lnTo>
                  <a:lnTo>
                    <a:pt x="88" y="101"/>
                  </a:lnTo>
                  <a:lnTo>
                    <a:pt x="107" y="105"/>
                  </a:lnTo>
                  <a:lnTo>
                    <a:pt x="111" y="80"/>
                  </a:lnTo>
                  <a:lnTo>
                    <a:pt x="122" y="63"/>
                  </a:lnTo>
                  <a:lnTo>
                    <a:pt x="145" y="54"/>
                  </a:lnTo>
                  <a:lnTo>
                    <a:pt x="170" y="61"/>
                  </a:lnTo>
                  <a:lnTo>
                    <a:pt x="185" y="75"/>
                  </a:lnTo>
                  <a:lnTo>
                    <a:pt x="198" y="94"/>
                  </a:lnTo>
                  <a:lnTo>
                    <a:pt x="268" y="0"/>
                  </a:lnTo>
                  <a:lnTo>
                    <a:pt x="318" y="78"/>
                  </a:lnTo>
                  <a:lnTo>
                    <a:pt x="240" y="303"/>
                  </a:lnTo>
                  <a:lnTo>
                    <a:pt x="122" y="278"/>
                  </a:lnTo>
                  <a:lnTo>
                    <a:pt x="6" y="345"/>
                  </a:lnTo>
                  <a:lnTo>
                    <a:pt x="6" y="345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1" name="Freeform 19"/>
            <p:cNvSpPr>
              <a:spLocks/>
            </p:cNvSpPr>
            <p:nvPr/>
          </p:nvSpPr>
          <p:spPr bwMode="auto">
            <a:xfrm>
              <a:off x="1432" y="2146"/>
              <a:ext cx="100" cy="91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3" y="169"/>
                </a:cxn>
                <a:cxn ang="0">
                  <a:pos x="27" y="156"/>
                </a:cxn>
                <a:cxn ang="0">
                  <a:pos x="40" y="139"/>
                </a:cxn>
                <a:cxn ang="0">
                  <a:pos x="63" y="103"/>
                </a:cxn>
                <a:cxn ang="0">
                  <a:pos x="65" y="71"/>
                </a:cxn>
                <a:cxn ang="0">
                  <a:pos x="44" y="48"/>
                </a:cxn>
                <a:cxn ang="0">
                  <a:pos x="19" y="33"/>
                </a:cxn>
                <a:cxn ang="0">
                  <a:pos x="6" y="19"/>
                </a:cxn>
                <a:cxn ang="0">
                  <a:pos x="13" y="8"/>
                </a:cxn>
                <a:cxn ang="0">
                  <a:pos x="53" y="0"/>
                </a:cxn>
                <a:cxn ang="0">
                  <a:pos x="114" y="4"/>
                </a:cxn>
                <a:cxn ang="0">
                  <a:pos x="194" y="16"/>
                </a:cxn>
                <a:cxn ang="0">
                  <a:pos x="200" y="52"/>
                </a:cxn>
                <a:cxn ang="0">
                  <a:pos x="186" y="90"/>
                </a:cxn>
                <a:cxn ang="0">
                  <a:pos x="156" y="124"/>
                </a:cxn>
                <a:cxn ang="0">
                  <a:pos x="125" y="147"/>
                </a:cxn>
                <a:cxn ang="0">
                  <a:pos x="84" y="171"/>
                </a:cxn>
                <a:cxn ang="0">
                  <a:pos x="38" y="183"/>
                </a:cxn>
                <a:cxn ang="0">
                  <a:pos x="0" y="183"/>
                </a:cxn>
                <a:cxn ang="0">
                  <a:pos x="0" y="183"/>
                </a:cxn>
              </a:cxnLst>
              <a:rect l="0" t="0" r="r" b="b"/>
              <a:pathLst>
                <a:path w="200" h="183">
                  <a:moveTo>
                    <a:pt x="0" y="183"/>
                  </a:moveTo>
                  <a:lnTo>
                    <a:pt x="13" y="169"/>
                  </a:lnTo>
                  <a:lnTo>
                    <a:pt x="27" y="156"/>
                  </a:lnTo>
                  <a:lnTo>
                    <a:pt x="40" y="139"/>
                  </a:lnTo>
                  <a:lnTo>
                    <a:pt x="63" y="103"/>
                  </a:lnTo>
                  <a:lnTo>
                    <a:pt x="65" y="71"/>
                  </a:lnTo>
                  <a:lnTo>
                    <a:pt x="44" y="48"/>
                  </a:lnTo>
                  <a:lnTo>
                    <a:pt x="19" y="33"/>
                  </a:lnTo>
                  <a:lnTo>
                    <a:pt x="6" y="19"/>
                  </a:lnTo>
                  <a:lnTo>
                    <a:pt x="13" y="8"/>
                  </a:lnTo>
                  <a:lnTo>
                    <a:pt x="53" y="0"/>
                  </a:lnTo>
                  <a:lnTo>
                    <a:pt x="114" y="4"/>
                  </a:lnTo>
                  <a:lnTo>
                    <a:pt x="194" y="16"/>
                  </a:lnTo>
                  <a:lnTo>
                    <a:pt x="200" y="52"/>
                  </a:lnTo>
                  <a:lnTo>
                    <a:pt x="186" y="90"/>
                  </a:lnTo>
                  <a:lnTo>
                    <a:pt x="156" y="124"/>
                  </a:lnTo>
                  <a:lnTo>
                    <a:pt x="125" y="147"/>
                  </a:lnTo>
                  <a:lnTo>
                    <a:pt x="84" y="171"/>
                  </a:lnTo>
                  <a:lnTo>
                    <a:pt x="38" y="183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2" name="Freeform 20"/>
            <p:cNvSpPr>
              <a:spLocks/>
            </p:cNvSpPr>
            <p:nvPr/>
          </p:nvSpPr>
          <p:spPr bwMode="auto">
            <a:xfrm>
              <a:off x="1606" y="2160"/>
              <a:ext cx="347" cy="403"/>
            </a:xfrm>
            <a:custGeom>
              <a:avLst/>
              <a:gdLst/>
              <a:ahLst/>
              <a:cxnLst>
                <a:cxn ang="0">
                  <a:pos x="342" y="785"/>
                </a:cxn>
                <a:cxn ang="0">
                  <a:pos x="327" y="794"/>
                </a:cxn>
                <a:cxn ang="0">
                  <a:pos x="289" y="806"/>
                </a:cxn>
                <a:cxn ang="0">
                  <a:pos x="243" y="800"/>
                </a:cxn>
                <a:cxn ang="0">
                  <a:pos x="220" y="783"/>
                </a:cxn>
                <a:cxn ang="0">
                  <a:pos x="203" y="753"/>
                </a:cxn>
                <a:cxn ang="0">
                  <a:pos x="186" y="694"/>
                </a:cxn>
                <a:cxn ang="0">
                  <a:pos x="190" y="657"/>
                </a:cxn>
                <a:cxn ang="0">
                  <a:pos x="203" y="638"/>
                </a:cxn>
                <a:cxn ang="0">
                  <a:pos x="209" y="633"/>
                </a:cxn>
                <a:cxn ang="0">
                  <a:pos x="93" y="578"/>
                </a:cxn>
                <a:cxn ang="0">
                  <a:pos x="89" y="536"/>
                </a:cxn>
                <a:cxn ang="0">
                  <a:pos x="95" y="502"/>
                </a:cxn>
                <a:cxn ang="0">
                  <a:pos x="110" y="473"/>
                </a:cxn>
                <a:cxn ang="0">
                  <a:pos x="97" y="464"/>
                </a:cxn>
                <a:cxn ang="0">
                  <a:pos x="70" y="441"/>
                </a:cxn>
                <a:cxn ang="0">
                  <a:pos x="32" y="384"/>
                </a:cxn>
                <a:cxn ang="0">
                  <a:pos x="38" y="359"/>
                </a:cxn>
                <a:cxn ang="0">
                  <a:pos x="49" y="332"/>
                </a:cxn>
                <a:cxn ang="0">
                  <a:pos x="64" y="306"/>
                </a:cxn>
                <a:cxn ang="0">
                  <a:pos x="0" y="177"/>
                </a:cxn>
                <a:cxn ang="0">
                  <a:pos x="28" y="154"/>
                </a:cxn>
                <a:cxn ang="0">
                  <a:pos x="217" y="416"/>
                </a:cxn>
                <a:cxn ang="0">
                  <a:pos x="352" y="515"/>
                </a:cxn>
                <a:cxn ang="0">
                  <a:pos x="344" y="450"/>
                </a:cxn>
                <a:cxn ang="0">
                  <a:pos x="310" y="424"/>
                </a:cxn>
                <a:cxn ang="0">
                  <a:pos x="264" y="388"/>
                </a:cxn>
                <a:cxn ang="0">
                  <a:pos x="217" y="350"/>
                </a:cxn>
                <a:cxn ang="0">
                  <a:pos x="199" y="334"/>
                </a:cxn>
                <a:cxn ang="0">
                  <a:pos x="169" y="294"/>
                </a:cxn>
                <a:cxn ang="0">
                  <a:pos x="139" y="249"/>
                </a:cxn>
                <a:cxn ang="0">
                  <a:pos x="106" y="196"/>
                </a:cxn>
                <a:cxn ang="0">
                  <a:pos x="101" y="95"/>
                </a:cxn>
                <a:cxn ang="0">
                  <a:pos x="228" y="201"/>
                </a:cxn>
                <a:cxn ang="0">
                  <a:pos x="144" y="32"/>
                </a:cxn>
                <a:cxn ang="0">
                  <a:pos x="194" y="0"/>
                </a:cxn>
                <a:cxn ang="0">
                  <a:pos x="374" y="283"/>
                </a:cxn>
                <a:cxn ang="0">
                  <a:pos x="648" y="606"/>
                </a:cxn>
                <a:cxn ang="0">
                  <a:pos x="671" y="627"/>
                </a:cxn>
                <a:cxn ang="0">
                  <a:pos x="681" y="640"/>
                </a:cxn>
                <a:cxn ang="0">
                  <a:pos x="694" y="669"/>
                </a:cxn>
                <a:cxn ang="0">
                  <a:pos x="692" y="684"/>
                </a:cxn>
                <a:cxn ang="0">
                  <a:pos x="681" y="697"/>
                </a:cxn>
                <a:cxn ang="0">
                  <a:pos x="661" y="705"/>
                </a:cxn>
                <a:cxn ang="0">
                  <a:pos x="639" y="709"/>
                </a:cxn>
                <a:cxn ang="0">
                  <a:pos x="591" y="703"/>
                </a:cxn>
                <a:cxn ang="0">
                  <a:pos x="551" y="690"/>
                </a:cxn>
                <a:cxn ang="0">
                  <a:pos x="536" y="684"/>
                </a:cxn>
                <a:cxn ang="0">
                  <a:pos x="530" y="701"/>
                </a:cxn>
                <a:cxn ang="0">
                  <a:pos x="515" y="735"/>
                </a:cxn>
                <a:cxn ang="0">
                  <a:pos x="490" y="775"/>
                </a:cxn>
                <a:cxn ang="0">
                  <a:pos x="454" y="798"/>
                </a:cxn>
                <a:cxn ang="0">
                  <a:pos x="378" y="796"/>
                </a:cxn>
                <a:cxn ang="0">
                  <a:pos x="342" y="785"/>
                </a:cxn>
                <a:cxn ang="0">
                  <a:pos x="342" y="785"/>
                </a:cxn>
              </a:cxnLst>
              <a:rect l="0" t="0" r="r" b="b"/>
              <a:pathLst>
                <a:path w="694" h="806">
                  <a:moveTo>
                    <a:pt x="342" y="785"/>
                  </a:moveTo>
                  <a:lnTo>
                    <a:pt x="327" y="794"/>
                  </a:lnTo>
                  <a:lnTo>
                    <a:pt x="289" y="806"/>
                  </a:lnTo>
                  <a:lnTo>
                    <a:pt x="243" y="800"/>
                  </a:lnTo>
                  <a:lnTo>
                    <a:pt x="220" y="783"/>
                  </a:lnTo>
                  <a:lnTo>
                    <a:pt x="203" y="753"/>
                  </a:lnTo>
                  <a:lnTo>
                    <a:pt x="186" y="694"/>
                  </a:lnTo>
                  <a:lnTo>
                    <a:pt x="190" y="657"/>
                  </a:lnTo>
                  <a:lnTo>
                    <a:pt x="203" y="638"/>
                  </a:lnTo>
                  <a:lnTo>
                    <a:pt x="209" y="633"/>
                  </a:lnTo>
                  <a:lnTo>
                    <a:pt x="93" y="578"/>
                  </a:lnTo>
                  <a:lnTo>
                    <a:pt x="89" y="536"/>
                  </a:lnTo>
                  <a:lnTo>
                    <a:pt x="95" y="502"/>
                  </a:lnTo>
                  <a:lnTo>
                    <a:pt x="110" y="473"/>
                  </a:lnTo>
                  <a:lnTo>
                    <a:pt x="97" y="464"/>
                  </a:lnTo>
                  <a:lnTo>
                    <a:pt x="70" y="441"/>
                  </a:lnTo>
                  <a:lnTo>
                    <a:pt x="32" y="384"/>
                  </a:lnTo>
                  <a:lnTo>
                    <a:pt x="38" y="359"/>
                  </a:lnTo>
                  <a:lnTo>
                    <a:pt x="49" y="332"/>
                  </a:lnTo>
                  <a:lnTo>
                    <a:pt x="64" y="306"/>
                  </a:lnTo>
                  <a:lnTo>
                    <a:pt x="0" y="177"/>
                  </a:lnTo>
                  <a:lnTo>
                    <a:pt x="28" y="154"/>
                  </a:lnTo>
                  <a:lnTo>
                    <a:pt x="217" y="416"/>
                  </a:lnTo>
                  <a:lnTo>
                    <a:pt x="352" y="515"/>
                  </a:lnTo>
                  <a:lnTo>
                    <a:pt x="344" y="450"/>
                  </a:lnTo>
                  <a:lnTo>
                    <a:pt x="310" y="424"/>
                  </a:lnTo>
                  <a:lnTo>
                    <a:pt x="264" y="388"/>
                  </a:lnTo>
                  <a:lnTo>
                    <a:pt x="217" y="350"/>
                  </a:lnTo>
                  <a:lnTo>
                    <a:pt x="199" y="334"/>
                  </a:lnTo>
                  <a:lnTo>
                    <a:pt x="169" y="294"/>
                  </a:lnTo>
                  <a:lnTo>
                    <a:pt x="139" y="249"/>
                  </a:lnTo>
                  <a:lnTo>
                    <a:pt x="106" y="196"/>
                  </a:lnTo>
                  <a:lnTo>
                    <a:pt x="101" y="95"/>
                  </a:lnTo>
                  <a:lnTo>
                    <a:pt x="228" y="201"/>
                  </a:lnTo>
                  <a:lnTo>
                    <a:pt x="144" y="32"/>
                  </a:lnTo>
                  <a:lnTo>
                    <a:pt x="194" y="0"/>
                  </a:lnTo>
                  <a:lnTo>
                    <a:pt x="374" y="283"/>
                  </a:lnTo>
                  <a:lnTo>
                    <a:pt x="648" y="606"/>
                  </a:lnTo>
                  <a:lnTo>
                    <a:pt x="671" y="627"/>
                  </a:lnTo>
                  <a:lnTo>
                    <a:pt x="681" y="640"/>
                  </a:lnTo>
                  <a:lnTo>
                    <a:pt x="694" y="669"/>
                  </a:lnTo>
                  <a:lnTo>
                    <a:pt x="692" y="684"/>
                  </a:lnTo>
                  <a:lnTo>
                    <a:pt x="681" y="697"/>
                  </a:lnTo>
                  <a:lnTo>
                    <a:pt x="661" y="705"/>
                  </a:lnTo>
                  <a:lnTo>
                    <a:pt x="639" y="709"/>
                  </a:lnTo>
                  <a:lnTo>
                    <a:pt x="591" y="703"/>
                  </a:lnTo>
                  <a:lnTo>
                    <a:pt x="551" y="690"/>
                  </a:lnTo>
                  <a:lnTo>
                    <a:pt x="536" y="684"/>
                  </a:lnTo>
                  <a:lnTo>
                    <a:pt x="530" y="701"/>
                  </a:lnTo>
                  <a:lnTo>
                    <a:pt x="515" y="735"/>
                  </a:lnTo>
                  <a:lnTo>
                    <a:pt x="490" y="775"/>
                  </a:lnTo>
                  <a:lnTo>
                    <a:pt x="454" y="798"/>
                  </a:lnTo>
                  <a:lnTo>
                    <a:pt x="378" y="796"/>
                  </a:lnTo>
                  <a:lnTo>
                    <a:pt x="342" y="785"/>
                  </a:lnTo>
                  <a:lnTo>
                    <a:pt x="342" y="785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3" name="Freeform 21"/>
            <p:cNvSpPr>
              <a:spLocks/>
            </p:cNvSpPr>
            <p:nvPr/>
          </p:nvSpPr>
          <p:spPr bwMode="auto">
            <a:xfrm>
              <a:off x="1791" y="1955"/>
              <a:ext cx="35" cy="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" y="33"/>
                </a:cxn>
                <a:cxn ang="0">
                  <a:pos x="15" y="52"/>
                </a:cxn>
                <a:cxn ang="0">
                  <a:pos x="26" y="67"/>
                </a:cxn>
                <a:cxn ang="0">
                  <a:pos x="41" y="78"/>
                </a:cxn>
                <a:cxn ang="0">
                  <a:pos x="55" y="84"/>
                </a:cxn>
                <a:cxn ang="0">
                  <a:pos x="68" y="72"/>
                </a:cxn>
                <a:cxn ang="0">
                  <a:pos x="53" y="61"/>
                </a:cxn>
                <a:cxn ang="0">
                  <a:pos x="32" y="42"/>
                </a:cxn>
                <a:cxn ang="0">
                  <a:pos x="22" y="17"/>
                </a:cxn>
                <a:cxn ang="0">
                  <a:pos x="17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68" h="84">
                  <a:moveTo>
                    <a:pt x="0" y="8"/>
                  </a:moveTo>
                  <a:lnTo>
                    <a:pt x="5" y="33"/>
                  </a:lnTo>
                  <a:lnTo>
                    <a:pt x="15" y="52"/>
                  </a:lnTo>
                  <a:lnTo>
                    <a:pt x="26" y="67"/>
                  </a:lnTo>
                  <a:lnTo>
                    <a:pt x="41" y="78"/>
                  </a:lnTo>
                  <a:lnTo>
                    <a:pt x="55" y="84"/>
                  </a:lnTo>
                  <a:lnTo>
                    <a:pt x="68" y="72"/>
                  </a:lnTo>
                  <a:lnTo>
                    <a:pt x="53" y="61"/>
                  </a:lnTo>
                  <a:lnTo>
                    <a:pt x="32" y="42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4" name="Freeform 22"/>
            <p:cNvSpPr>
              <a:spLocks/>
            </p:cNvSpPr>
            <p:nvPr/>
          </p:nvSpPr>
          <p:spPr bwMode="auto">
            <a:xfrm>
              <a:off x="1610" y="2028"/>
              <a:ext cx="119" cy="78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82" y="43"/>
                </a:cxn>
                <a:cxn ang="0">
                  <a:pos x="90" y="36"/>
                </a:cxn>
                <a:cxn ang="0">
                  <a:pos x="107" y="17"/>
                </a:cxn>
                <a:cxn ang="0">
                  <a:pos x="120" y="9"/>
                </a:cxn>
                <a:cxn ang="0">
                  <a:pos x="132" y="1"/>
                </a:cxn>
                <a:cxn ang="0">
                  <a:pos x="156" y="0"/>
                </a:cxn>
                <a:cxn ang="0">
                  <a:pos x="175" y="11"/>
                </a:cxn>
                <a:cxn ang="0">
                  <a:pos x="187" y="26"/>
                </a:cxn>
                <a:cxn ang="0">
                  <a:pos x="196" y="47"/>
                </a:cxn>
                <a:cxn ang="0">
                  <a:pos x="172" y="72"/>
                </a:cxn>
                <a:cxn ang="0">
                  <a:pos x="238" y="131"/>
                </a:cxn>
                <a:cxn ang="0">
                  <a:pos x="194" y="148"/>
                </a:cxn>
                <a:cxn ang="0">
                  <a:pos x="156" y="136"/>
                </a:cxn>
                <a:cxn ang="0">
                  <a:pos x="122" y="155"/>
                </a:cxn>
                <a:cxn ang="0">
                  <a:pos x="82" y="104"/>
                </a:cxn>
                <a:cxn ang="0">
                  <a:pos x="0" y="100"/>
                </a:cxn>
                <a:cxn ang="0">
                  <a:pos x="12" y="57"/>
                </a:cxn>
                <a:cxn ang="0">
                  <a:pos x="12" y="57"/>
                </a:cxn>
              </a:cxnLst>
              <a:rect l="0" t="0" r="r" b="b"/>
              <a:pathLst>
                <a:path w="238" h="155">
                  <a:moveTo>
                    <a:pt x="12" y="57"/>
                  </a:moveTo>
                  <a:lnTo>
                    <a:pt x="82" y="43"/>
                  </a:lnTo>
                  <a:lnTo>
                    <a:pt x="90" y="36"/>
                  </a:lnTo>
                  <a:lnTo>
                    <a:pt x="107" y="17"/>
                  </a:lnTo>
                  <a:lnTo>
                    <a:pt x="120" y="9"/>
                  </a:lnTo>
                  <a:lnTo>
                    <a:pt x="132" y="1"/>
                  </a:lnTo>
                  <a:lnTo>
                    <a:pt x="156" y="0"/>
                  </a:lnTo>
                  <a:lnTo>
                    <a:pt x="175" y="11"/>
                  </a:lnTo>
                  <a:lnTo>
                    <a:pt x="187" y="26"/>
                  </a:lnTo>
                  <a:lnTo>
                    <a:pt x="196" y="47"/>
                  </a:lnTo>
                  <a:lnTo>
                    <a:pt x="172" y="72"/>
                  </a:lnTo>
                  <a:lnTo>
                    <a:pt x="238" y="131"/>
                  </a:lnTo>
                  <a:lnTo>
                    <a:pt x="194" y="148"/>
                  </a:lnTo>
                  <a:lnTo>
                    <a:pt x="156" y="136"/>
                  </a:lnTo>
                  <a:lnTo>
                    <a:pt x="122" y="155"/>
                  </a:lnTo>
                  <a:lnTo>
                    <a:pt x="82" y="104"/>
                  </a:lnTo>
                  <a:lnTo>
                    <a:pt x="0" y="100"/>
                  </a:lnTo>
                  <a:lnTo>
                    <a:pt x="12" y="57"/>
                  </a:lnTo>
                  <a:lnTo>
                    <a:pt x="12" y="5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5" name="Freeform 23"/>
            <p:cNvSpPr>
              <a:spLocks/>
            </p:cNvSpPr>
            <p:nvPr/>
          </p:nvSpPr>
          <p:spPr bwMode="auto">
            <a:xfrm>
              <a:off x="1667" y="1431"/>
              <a:ext cx="84" cy="289"/>
            </a:xfrm>
            <a:custGeom>
              <a:avLst/>
              <a:gdLst/>
              <a:ahLst/>
              <a:cxnLst>
                <a:cxn ang="0">
                  <a:pos x="36" y="11"/>
                </a:cxn>
                <a:cxn ang="0">
                  <a:pos x="47" y="23"/>
                </a:cxn>
                <a:cxn ang="0">
                  <a:pos x="60" y="34"/>
                </a:cxn>
                <a:cxn ang="0">
                  <a:pos x="72" y="49"/>
                </a:cxn>
                <a:cxn ang="0">
                  <a:pos x="98" y="80"/>
                </a:cxn>
                <a:cxn ang="0">
                  <a:pos x="114" y="118"/>
                </a:cxn>
                <a:cxn ang="0">
                  <a:pos x="115" y="171"/>
                </a:cxn>
                <a:cxn ang="0">
                  <a:pos x="121" y="236"/>
                </a:cxn>
                <a:cxn ang="0">
                  <a:pos x="136" y="287"/>
                </a:cxn>
                <a:cxn ang="0">
                  <a:pos x="146" y="334"/>
                </a:cxn>
                <a:cxn ang="0">
                  <a:pos x="142" y="378"/>
                </a:cxn>
                <a:cxn ang="0">
                  <a:pos x="135" y="403"/>
                </a:cxn>
                <a:cxn ang="0">
                  <a:pos x="117" y="420"/>
                </a:cxn>
                <a:cxn ang="0">
                  <a:pos x="106" y="428"/>
                </a:cxn>
                <a:cxn ang="0">
                  <a:pos x="77" y="435"/>
                </a:cxn>
                <a:cxn ang="0">
                  <a:pos x="36" y="437"/>
                </a:cxn>
                <a:cxn ang="0">
                  <a:pos x="17" y="441"/>
                </a:cxn>
                <a:cxn ang="0">
                  <a:pos x="5" y="456"/>
                </a:cxn>
                <a:cxn ang="0">
                  <a:pos x="0" y="505"/>
                </a:cxn>
                <a:cxn ang="0">
                  <a:pos x="9" y="555"/>
                </a:cxn>
                <a:cxn ang="0">
                  <a:pos x="15" y="578"/>
                </a:cxn>
                <a:cxn ang="0">
                  <a:pos x="36" y="566"/>
                </a:cxn>
                <a:cxn ang="0">
                  <a:pos x="28" y="511"/>
                </a:cxn>
                <a:cxn ang="0">
                  <a:pos x="32" y="469"/>
                </a:cxn>
                <a:cxn ang="0">
                  <a:pos x="43" y="460"/>
                </a:cxn>
                <a:cxn ang="0">
                  <a:pos x="83" y="460"/>
                </a:cxn>
                <a:cxn ang="0">
                  <a:pos x="110" y="454"/>
                </a:cxn>
                <a:cxn ang="0">
                  <a:pos x="140" y="433"/>
                </a:cxn>
                <a:cxn ang="0">
                  <a:pos x="154" y="414"/>
                </a:cxn>
                <a:cxn ang="0">
                  <a:pos x="167" y="380"/>
                </a:cxn>
                <a:cxn ang="0">
                  <a:pos x="169" y="348"/>
                </a:cxn>
                <a:cxn ang="0">
                  <a:pos x="169" y="310"/>
                </a:cxn>
                <a:cxn ang="0">
                  <a:pos x="159" y="275"/>
                </a:cxn>
                <a:cxn ang="0">
                  <a:pos x="148" y="239"/>
                </a:cxn>
                <a:cxn ang="0">
                  <a:pos x="142" y="213"/>
                </a:cxn>
                <a:cxn ang="0">
                  <a:pos x="140" y="146"/>
                </a:cxn>
                <a:cxn ang="0">
                  <a:pos x="133" y="104"/>
                </a:cxn>
                <a:cxn ang="0">
                  <a:pos x="115" y="66"/>
                </a:cxn>
                <a:cxn ang="0">
                  <a:pos x="91" y="32"/>
                </a:cxn>
                <a:cxn ang="0">
                  <a:pos x="68" y="9"/>
                </a:cxn>
                <a:cxn ang="0">
                  <a:pos x="60" y="0"/>
                </a:cxn>
                <a:cxn ang="0">
                  <a:pos x="36" y="11"/>
                </a:cxn>
                <a:cxn ang="0">
                  <a:pos x="36" y="11"/>
                </a:cxn>
              </a:cxnLst>
              <a:rect l="0" t="0" r="r" b="b"/>
              <a:pathLst>
                <a:path w="169" h="578">
                  <a:moveTo>
                    <a:pt x="36" y="11"/>
                  </a:moveTo>
                  <a:lnTo>
                    <a:pt x="47" y="23"/>
                  </a:lnTo>
                  <a:lnTo>
                    <a:pt x="60" y="34"/>
                  </a:lnTo>
                  <a:lnTo>
                    <a:pt x="72" y="49"/>
                  </a:lnTo>
                  <a:lnTo>
                    <a:pt x="98" y="80"/>
                  </a:lnTo>
                  <a:lnTo>
                    <a:pt x="114" y="118"/>
                  </a:lnTo>
                  <a:lnTo>
                    <a:pt x="115" y="171"/>
                  </a:lnTo>
                  <a:lnTo>
                    <a:pt x="121" y="236"/>
                  </a:lnTo>
                  <a:lnTo>
                    <a:pt x="136" y="287"/>
                  </a:lnTo>
                  <a:lnTo>
                    <a:pt x="146" y="334"/>
                  </a:lnTo>
                  <a:lnTo>
                    <a:pt x="142" y="378"/>
                  </a:lnTo>
                  <a:lnTo>
                    <a:pt x="135" y="403"/>
                  </a:lnTo>
                  <a:lnTo>
                    <a:pt x="117" y="420"/>
                  </a:lnTo>
                  <a:lnTo>
                    <a:pt x="106" y="428"/>
                  </a:lnTo>
                  <a:lnTo>
                    <a:pt x="77" y="435"/>
                  </a:lnTo>
                  <a:lnTo>
                    <a:pt x="36" y="437"/>
                  </a:lnTo>
                  <a:lnTo>
                    <a:pt x="17" y="441"/>
                  </a:lnTo>
                  <a:lnTo>
                    <a:pt x="5" y="456"/>
                  </a:lnTo>
                  <a:lnTo>
                    <a:pt x="0" y="505"/>
                  </a:lnTo>
                  <a:lnTo>
                    <a:pt x="9" y="555"/>
                  </a:lnTo>
                  <a:lnTo>
                    <a:pt x="15" y="578"/>
                  </a:lnTo>
                  <a:lnTo>
                    <a:pt x="36" y="566"/>
                  </a:lnTo>
                  <a:lnTo>
                    <a:pt x="28" y="511"/>
                  </a:lnTo>
                  <a:lnTo>
                    <a:pt x="32" y="469"/>
                  </a:lnTo>
                  <a:lnTo>
                    <a:pt x="43" y="460"/>
                  </a:lnTo>
                  <a:lnTo>
                    <a:pt x="83" y="460"/>
                  </a:lnTo>
                  <a:lnTo>
                    <a:pt x="110" y="454"/>
                  </a:lnTo>
                  <a:lnTo>
                    <a:pt x="140" y="433"/>
                  </a:lnTo>
                  <a:lnTo>
                    <a:pt x="154" y="414"/>
                  </a:lnTo>
                  <a:lnTo>
                    <a:pt x="167" y="380"/>
                  </a:lnTo>
                  <a:lnTo>
                    <a:pt x="169" y="348"/>
                  </a:lnTo>
                  <a:lnTo>
                    <a:pt x="169" y="310"/>
                  </a:lnTo>
                  <a:lnTo>
                    <a:pt x="159" y="275"/>
                  </a:lnTo>
                  <a:lnTo>
                    <a:pt x="148" y="239"/>
                  </a:lnTo>
                  <a:lnTo>
                    <a:pt x="142" y="213"/>
                  </a:lnTo>
                  <a:lnTo>
                    <a:pt x="140" y="146"/>
                  </a:lnTo>
                  <a:lnTo>
                    <a:pt x="133" y="104"/>
                  </a:lnTo>
                  <a:lnTo>
                    <a:pt x="115" y="66"/>
                  </a:lnTo>
                  <a:lnTo>
                    <a:pt x="91" y="32"/>
                  </a:lnTo>
                  <a:lnTo>
                    <a:pt x="68" y="9"/>
                  </a:lnTo>
                  <a:lnTo>
                    <a:pt x="60" y="0"/>
                  </a:lnTo>
                  <a:lnTo>
                    <a:pt x="36" y="11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6" name="Freeform 24"/>
            <p:cNvSpPr>
              <a:spLocks/>
            </p:cNvSpPr>
            <p:nvPr/>
          </p:nvSpPr>
          <p:spPr bwMode="auto">
            <a:xfrm>
              <a:off x="1510" y="1364"/>
              <a:ext cx="246" cy="237"/>
            </a:xfrm>
            <a:custGeom>
              <a:avLst/>
              <a:gdLst/>
              <a:ahLst/>
              <a:cxnLst>
                <a:cxn ang="0">
                  <a:pos x="260" y="190"/>
                </a:cxn>
                <a:cxn ang="0">
                  <a:pos x="331" y="192"/>
                </a:cxn>
                <a:cxn ang="0">
                  <a:pos x="409" y="184"/>
                </a:cxn>
                <a:cxn ang="0">
                  <a:pos x="466" y="150"/>
                </a:cxn>
                <a:cxn ang="0">
                  <a:pos x="492" y="93"/>
                </a:cxn>
                <a:cxn ang="0">
                  <a:pos x="481" y="36"/>
                </a:cxn>
                <a:cxn ang="0">
                  <a:pos x="445" y="8"/>
                </a:cxn>
                <a:cxn ang="0">
                  <a:pos x="386" y="9"/>
                </a:cxn>
                <a:cxn ang="0">
                  <a:pos x="374" y="55"/>
                </a:cxn>
                <a:cxn ang="0">
                  <a:pos x="414" y="44"/>
                </a:cxn>
                <a:cxn ang="0">
                  <a:pos x="424" y="78"/>
                </a:cxn>
                <a:cxn ang="0">
                  <a:pos x="325" y="80"/>
                </a:cxn>
                <a:cxn ang="0">
                  <a:pos x="367" y="114"/>
                </a:cxn>
                <a:cxn ang="0">
                  <a:pos x="304" y="129"/>
                </a:cxn>
                <a:cxn ang="0">
                  <a:pos x="194" y="137"/>
                </a:cxn>
                <a:cxn ang="0">
                  <a:pos x="135" y="173"/>
                </a:cxn>
                <a:cxn ang="0">
                  <a:pos x="87" y="232"/>
                </a:cxn>
                <a:cxn ang="0">
                  <a:pos x="72" y="308"/>
                </a:cxn>
                <a:cxn ang="0">
                  <a:pos x="82" y="382"/>
                </a:cxn>
                <a:cxn ang="0">
                  <a:pos x="40" y="391"/>
                </a:cxn>
                <a:cxn ang="0">
                  <a:pos x="42" y="363"/>
                </a:cxn>
                <a:cxn ang="0">
                  <a:pos x="51" y="336"/>
                </a:cxn>
                <a:cxn ang="0">
                  <a:pos x="0" y="369"/>
                </a:cxn>
                <a:cxn ang="0">
                  <a:pos x="11" y="416"/>
                </a:cxn>
                <a:cxn ang="0">
                  <a:pos x="55" y="443"/>
                </a:cxn>
                <a:cxn ang="0">
                  <a:pos x="118" y="433"/>
                </a:cxn>
                <a:cxn ang="0">
                  <a:pos x="152" y="333"/>
                </a:cxn>
                <a:cxn ang="0">
                  <a:pos x="171" y="287"/>
                </a:cxn>
                <a:cxn ang="0">
                  <a:pos x="194" y="257"/>
                </a:cxn>
                <a:cxn ang="0">
                  <a:pos x="220" y="228"/>
                </a:cxn>
                <a:cxn ang="0">
                  <a:pos x="199" y="180"/>
                </a:cxn>
                <a:cxn ang="0">
                  <a:pos x="230" y="186"/>
                </a:cxn>
              </a:cxnLst>
              <a:rect l="0" t="0" r="r" b="b"/>
              <a:pathLst>
                <a:path w="492" h="473">
                  <a:moveTo>
                    <a:pt x="230" y="186"/>
                  </a:moveTo>
                  <a:lnTo>
                    <a:pt x="260" y="190"/>
                  </a:lnTo>
                  <a:lnTo>
                    <a:pt x="293" y="194"/>
                  </a:lnTo>
                  <a:lnTo>
                    <a:pt x="331" y="192"/>
                  </a:lnTo>
                  <a:lnTo>
                    <a:pt x="374" y="192"/>
                  </a:lnTo>
                  <a:lnTo>
                    <a:pt x="409" y="184"/>
                  </a:lnTo>
                  <a:lnTo>
                    <a:pt x="452" y="163"/>
                  </a:lnTo>
                  <a:lnTo>
                    <a:pt x="466" y="150"/>
                  </a:lnTo>
                  <a:lnTo>
                    <a:pt x="481" y="127"/>
                  </a:lnTo>
                  <a:lnTo>
                    <a:pt x="492" y="93"/>
                  </a:lnTo>
                  <a:lnTo>
                    <a:pt x="488" y="59"/>
                  </a:lnTo>
                  <a:lnTo>
                    <a:pt x="481" y="36"/>
                  </a:lnTo>
                  <a:lnTo>
                    <a:pt x="462" y="17"/>
                  </a:lnTo>
                  <a:lnTo>
                    <a:pt x="445" y="8"/>
                  </a:lnTo>
                  <a:lnTo>
                    <a:pt x="410" y="0"/>
                  </a:lnTo>
                  <a:lnTo>
                    <a:pt x="386" y="9"/>
                  </a:lnTo>
                  <a:lnTo>
                    <a:pt x="369" y="28"/>
                  </a:lnTo>
                  <a:lnTo>
                    <a:pt x="374" y="55"/>
                  </a:lnTo>
                  <a:lnTo>
                    <a:pt x="388" y="46"/>
                  </a:lnTo>
                  <a:lnTo>
                    <a:pt x="414" y="44"/>
                  </a:lnTo>
                  <a:lnTo>
                    <a:pt x="428" y="65"/>
                  </a:lnTo>
                  <a:lnTo>
                    <a:pt x="424" y="78"/>
                  </a:lnTo>
                  <a:lnTo>
                    <a:pt x="369" y="72"/>
                  </a:lnTo>
                  <a:lnTo>
                    <a:pt x="325" y="80"/>
                  </a:lnTo>
                  <a:lnTo>
                    <a:pt x="327" y="101"/>
                  </a:lnTo>
                  <a:lnTo>
                    <a:pt x="367" y="114"/>
                  </a:lnTo>
                  <a:lnTo>
                    <a:pt x="355" y="122"/>
                  </a:lnTo>
                  <a:lnTo>
                    <a:pt x="304" y="129"/>
                  </a:lnTo>
                  <a:lnTo>
                    <a:pt x="230" y="129"/>
                  </a:lnTo>
                  <a:lnTo>
                    <a:pt x="194" y="137"/>
                  </a:lnTo>
                  <a:lnTo>
                    <a:pt x="156" y="156"/>
                  </a:lnTo>
                  <a:lnTo>
                    <a:pt x="135" y="173"/>
                  </a:lnTo>
                  <a:lnTo>
                    <a:pt x="118" y="192"/>
                  </a:lnTo>
                  <a:lnTo>
                    <a:pt x="87" y="232"/>
                  </a:lnTo>
                  <a:lnTo>
                    <a:pt x="72" y="274"/>
                  </a:lnTo>
                  <a:lnTo>
                    <a:pt x="72" y="308"/>
                  </a:lnTo>
                  <a:lnTo>
                    <a:pt x="87" y="363"/>
                  </a:lnTo>
                  <a:lnTo>
                    <a:pt x="82" y="382"/>
                  </a:lnTo>
                  <a:lnTo>
                    <a:pt x="64" y="391"/>
                  </a:lnTo>
                  <a:lnTo>
                    <a:pt x="40" y="391"/>
                  </a:lnTo>
                  <a:lnTo>
                    <a:pt x="30" y="374"/>
                  </a:lnTo>
                  <a:lnTo>
                    <a:pt x="42" y="363"/>
                  </a:lnTo>
                  <a:lnTo>
                    <a:pt x="51" y="355"/>
                  </a:lnTo>
                  <a:lnTo>
                    <a:pt x="51" y="336"/>
                  </a:lnTo>
                  <a:lnTo>
                    <a:pt x="17" y="350"/>
                  </a:lnTo>
                  <a:lnTo>
                    <a:pt x="0" y="369"/>
                  </a:lnTo>
                  <a:lnTo>
                    <a:pt x="2" y="399"/>
                  </a:lnTo>
                  <a:lnTo>
                    <a:pt x="11" y="416"/>
                  </a:lnTo>
                  <a:lnTo>
                    <a:pt x="25" y="428"/>
                  </a:lnTo>
                  <a:lnTo>
                    <a:pt x="55" y="443"/>
                  </a:lnTo>
                  <a:lnTo>
                    <a:pt x="91" y="449"/>
                  </a:lnTo>
                  <a:lnTo>
                    <a:pt x="118" y="433"/>
                  </a:lnTo>
                  <a:lnTo>
                    <a:pt x="150" y="473"/>
                  </a:lnTo>
                  <a:lnTo>
                    <a:pt x="152" y="333"/>
                  </a:lnTo>
                  <a:lnTo>
                    <a:pt x="160" y="308"/>
                  </a:lnTo>
                  <a:lnTo>
                    <a:pt x="171" y="287"/>
                  </a:lnTo>
                  <a:lnTo>
                    <a:pt x="182" y="270"/>
                  </a:lnTo>
                  <a:lnTo>
                    <a:pt x="194" y="257"/>
                  </a:lnTo>
                  <a:lnTo>
                    <a:pt x="215" y="238"/>
                  </a:lnTo>
                  <a:lnTo>
                    <a:pt x="220" y="228"/>
                  </a:lnTo>
                  <a:lnTo>
                    <a:pt x="205" y="205"/>
                  </a:lnTo>
                  <a:lnTo>
                    <a:pt x="199" y="180"/>
                  </a:lnTo>
                  <a:lnTo>
                    <a:pt x="218" y="179"/>
                  </a:lnTo>
                  <a:lnTo>
                    <a:pt x="230" y="186"/>
                  </a:lnTo>
                  <a:lnTo>
                    <a:pt x="23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7" name="Freeform 25"/>
            <p:cNvSpPr>
              <a:spLocks/>
            </p:cNvSpPr>
            <p:nvPr/>
          </p:nvSpPr>
          <p:spPr bwMode="auto">
            <a:xfrm>
              <a:off x="1497" y="1360"/>
              <a:ext cx="192" cy="173"/>
            </a:xfrm>
            <a:custGeom>
              <a:avLst/>
              <a:gdLst/>
              <a:ahLst/>
              <a:cxnLst>
                <a:cxn ang="0">
                  <a:pos x="384" y="31"/>
                </a:cxn>
                <a:cxn ang="0">
                  <a:pos x="361" y="21"/>
                </a:cxn>
                <a:cxn ang="0">
                  <a:pos x="325" y="8"/>
                </a:cxn>
                <a:cxn ang="0">
                  <a:pos x="289" y="0"/>
                </a:cxn>
                <a:cxn ang="0">
                  <a:pos x="244" y="2"/>
                </a:cxn>
                <a:cxn ang="0">
                  <a:pos x="204" y="8"/>
                </a:cxn>
                <a:cxn ang="0">
                  <a:pos x="166" y="19"/>
                </a:cxn>
                <a:cxn ang="0">
                  <a:pos x="133" y="36"/>
                </a:cxn>
                <a:cxn ang="0">
                  <a:pos x="101" y="59"/>
                </a:cxn>
                <a:cxn ang="0">
                  <a:pos x="84" y="71"/>
                </a:cxn>
                <a:cxn ang="0">
                  <a:pos x="71" y="84"/>
                </a:cxn>
                <a:cxn ang="0">
                  <a:pos x="46" y="114"/>
                </a:cxn>
                <a:cxn ang="0">
                  <a:pos x="25" y="145"/>
                </a:cxn>
                <a:cxn ang="0">
                  <a:pos x="13" y="175"/>
                </a:cxn>
                <a:cxn ang="0">
                  <a:pos x="2" y="211"/>
                </a:cxn>
                <a:cxn ang="0">
                  <a:pos x="0" y="268"/>
                </a:cxn>
                <a:cxn ang="0">
                  <a:pos x="6" y="312"/>
                </a:cxn>
                <a:cxn ang="0">
                  <a:pos x="17" y="346"/>
                </a:cxn>
                <a:cxn ang="0">
                  <a:pos x="63" y="335"/>
                </a:cxn>
                <a:cxn ang="0">
                  <a:pos x="57" y="293"/>
                </a:cxn>
                <a:cxn ang="0">
                  <a:pos x="53" y="253"/>
                </a:cxn>
                <a:cxn ang="0">
                  <a:pos x="53" y="217"/>
                </a:cxn>
                <a:cxn ang="0">
                  <a:pos x="61" y="181"/>
                </a:cxn>
                <a:cxn ang="0">
                  <a:pos x="74" y="145"/>
                </a:cxn>
                <a:cxn ang="0">
                  <a:pos x="95" y="116"/>
                </a:cxn>
                <a:cxn ang="0">
                  <a:pos x="109" y="103"/>
                </a:cxn>
                <a:cxn ang="0">
                  <a:pos x="124" y="92"/>
                </a:cxn>
                <a:cxn ang="0">
                  <a:pos x="139" y="82"/>
                </a:cxn>
                <a:cxn ang="0">
                  <a:pos x="152" y="73"/>
                </a:cxn>
                <a:cxn ang="0">
                  <a:pos x="185" y="54"/>
                </a:cxn>
                <a:cxn ang="0">
                  <a:pos x="223" y="42"/>
                </a:cxn>
                <a:cxn ang="0">
                  <a:pos x="268" y="33"/>
                </a:cxn>
                <a:cxn ang="0">
                  <a:pos x="320" y="36"/>
                </a:cxn>
                <a:cxn ang="0">
                  <a:pos x="358" y="46"/>
                </a:cxn>
                <a:cxn ang="0">
                  <a:pos x="382" y="52"/>
                </a:cxn>
                <a:cxn ang="0">
                  <a:pos x="384" y="31"/>
                </a:cxn>
                <a:cxn ang="0">
                  <a:pos x="384" y="31"/>
                </a:cxn>
              </a:cxnLst>
              <a:rect l="0" t="0" r="r" b="b"/>
              <a:pathLst>
                <a:path w="384" h="346">
                  <a:moveTo>
                    <a:pt x="384" y="31"/>
                  </a:moveTo>
                  <a:lnTo>
                    <a:pt x="361" y="21"/>
                  </a:lnTo>
                  <a:lnTo>
                    <a:pt x="325" y="8"/>
                  </a:lnTo>
                  <a:lnTo>
                    <a:pt x="289" y="0"/>
                  </a:lnTo>
                  <a:lnTo>
                    <a:pt x="244" y="2"/>
                  </a:lnTo>
                  <a:lnTo>
                    <a:pt x="204" y="8"/>
                  </a:lnTo>
                  <a:lnTo>
                    <a:pt x="166" y="19"/>
                  </a:lnTo>
                  <a:lnTo>
                    <a:pt x="133" y="36"/>
                  </a:lnTo>
                  <a:lnTo>
                    <a:pt x="101" y="59"/>
                  </a:lnTo>
                  <a:lnTo>
                    <a:pt x="84" y="71"/>
                  </a:lnTo>
                  <a:lnTo>
                    <a:pt x="71" y="84"/>
                  </a:lnTo>
                  <a:lnTo>
                    <a:pt x="46" y="114"/>
                  </a:lnTo>
                  <a:lnTo>
                    <a:pt x="25" y="145"/>
                  </a:lnTo>
                  <a:lnTo>
                    <a:pt x="13" y="175"/>
                  </a:lnTo>
                  <a:lnTo>
                    <a:pt x="2" y="211"/>
                  </a:lnTo>
                  <a:lnTo>
                    <a:pt x="0" y="268"/>
                  </a:lnTo>
                  <a:lnTo>
                    <a:pt x="6" y="312"/>
                  </a:lnTo>
                  <a:lnTo>
                    <a:pt x="17" y="346"/>
                  </a:lnTo>
                  <a:lnTo>
                    <a:pt x="63" y="335"/>
                  </a:lnTo>
                  <a:lnTo>
                    <a:pt x="57" y="293"/>
                  </a:lnTo>
                  <a:lnTo>
                    <a:pt x="53" y="253"/>
                  </a:lnTo>
                  <a:lnTo>
                    <a:pt x="53" y="217"/>
                  </a:lnTo>
                  <a:lnTo>
                    <a:pt x="61" y="181"/>
                  </a:lnTo>
                  <a:lnTo>
                    <a:pt x="74" y="145"/>
                  </a:lnTo>
                  <a:lnTo>
                    <a:pt x="95" y="116"/>
                  </a:lnTo>
                  <a:lnTo>
                    <a:pt x="109" y="103"/>
                  </a:lnTo>
                  <a:lnTo>
                    <a:pt x="124" y="92"/>
                  </a:lnTo>
                  <a:lnTo>
                    <a:pt x="139" y="82"/>
                  </a:lnTo>
                  <a:lnTo>
                    <a:pt x="152" y="73"/>
                  </a:lnTo>
                  <a:lnTo>
                    <a:pt x="185" y="54"/>
                  </a:lnTo>
                  <a:lnTo>
                    <a:pt x="223" y="42"/>
                  </a:lnTo>
                  <a:lnTo>
                    <a:pt x="268" y="33"/>
                  </a:lnTo>
                  <a:lnTo>
                    <a:pt x="320" y="36"/>
                  </a:lnTo>
                  <a:lnTo>
                    <a:pt x="358" y="46"/>
                  </a:lnTo>
                  <a:lnTo>
                    <a:pt x="382" y="52"/>
                  </a:lnTo>
                  <a:lnTo>
                    <a:pt x="384" y="31"/>
                  </a:lnTo>
                  <a:lnTo>
                    <a:pt x="38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8" name="Freeform 26"/>
            <p:cNvSpPr>
              <a:spLocks/>
            </p:cNvSpPr>
            <p:nvPr/>
          </p:nvSpPr>
          <p:spPr bwMode="auto">
            <a:xfrm>
              <a:off x="1492" y="1591"/>
              <a:ext cx="122" cy="9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6" y="21"/>
                </a:cxn>
                <a:cxn ang="0">
                  <a:pos x="42" y="38"/>
                </a:cxn>
                <a:cxn ang="0">
                  <a:pos x="47" y="46"/>
                </a:cxn>
                <a:cxn ang="0">
                  <a:pos x="57" y="53"/>
                </a:cxn>
                <a:cxn ang="0">
                  <a:pos x="76" y="59"/>
                </a:cxn>
                <a:cxn ang="0">
                  <a:pos x="87" y="53"/>
                </a:cxn>
                <a:cxn ang="0">
                  <a:pos x="95" y="36"/>
                </a:cxn>
                <a:cxn ang="0">
                  <a:pos x="148" y="31"/>
                </a:cxn>
                <a:cxn ang="0">
                  <a:pos x="148" y="53"/>
                </a:cxn>
                <a:cxn ang="0">
                  <a:pos x="154" y="71"/>
                </a:cxn>
                <a:cxn ang="0">
                  <a:pos x="161" y="78"/>
                </a:cxn>
                <a:cxn ang="0">
                  <a:pos x="173" y="86"/>
                </a:cxn>
                <a:cxn ang="0">
                  <a:pos x="220" y="86"/>
                </a:cxn>
                <a:cxn ang="0">
                  <a:pos x="239" y="76"/>
                </a:cxn>
                <a:cxn ang="0">
                  <a:pos x="243" y="124"/>
                </a:cxn>
                <a:cxn ang="0">
                  <a:pos x="239" y="141"/>
                </a:cxn>
                <a:cxn ang="0">
                  <a:pos x="230" y="160"/>
                </a:cxn>
                <a:cxn ang="0">
                  <a:pos x="211" y="175"/>
                </a:cxn>
                <a:cxn ang="0">
                  <a:pos x="184" y="186"/>
                </a:cxn>
                <a:cxn ang="0">
                  <a:pos x="133" y="186"/>
                </a:cxn>
                <a:cxn ang="0">
                  <a:pos x="99" y="167"/>
                </a:cxn>
                <a:cxn ang="0">
                  <a:pos x="76" y="131"/>
                </a:cxn>
                <a:cxn ang="0">
                  <a:pos x="0" y="72"/>
                </a:cxn>
                <a:cxn ang="0">
                  <a:pos x="3" y="38"/>
                </a:cxn>
                <a:cxn ang="0">
                  <a:pos x="15" y="15"/>
                </a:cxn>
                <a:cxn ang="0">
                  <a:pos x="28" y="4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243" h="186">
                  <a:moveTo>
                    <a:pt x="34" y="0"/>
                  </a:moveTo>
                  <a:lnTo>
                    <a:pt x="36" y="21"/>
                  </a:lnTo>
                  <a:lnTo>
                    <a:pt x="42" y="38"/>
                  </a:lnTo>
                  <a:lnTo>
                    <a:pt x="47" y="46"/>
                  </a:lnTo>
                  <a:lnTo>
                    <a:pt x="57" y="53"/>
                  </a:lnTo>
                  <a:lnTo>
                    <a:pt x="76" y="59"/>
                  </a:lnTo>
                  <a:lnTo>
                    <a:pt x="87" y="53"/>
                  </a:lnTo>
                  <a:lnTo>
                    <a:pt x="95" y="36"/>
                  </a:lnTo>
                  <a:lnTo>
                    <a:pt x="148" y="31"/>
                  </a:lnTo>
                  <a:lnTo>
                    <a:pt x="148" y="53"/>
                  </a:lnTo>
                  <a:lnTo>
                    <a:pt x="154" y="71"/>
                  </a:lnTo>
                  <a:lnTo>
                    <a:pt x="161" y="78"/>
                  </a:lnTo>
                  <a:lnTo>
                    <a:pt x="173" y="86"/>
                  </a:lnTo>
                  <a:lnTo>
                    <a:pt x="220" y="86"/>
                  </a:lnTo>
                  <a:lnTo>
                    <a:pt x="239" y="76"/>
                  </a:lnTo>
                  <a:lnTo>
                    <a:pt x="243" y="124"/>
                  </a:lnTo>
                  <a:lnTo>
                    <a:pt x="239" y="141"/>
                  </a:lnTo>
                  <a:lnTo>
                    <a:pt x="230" y="160"/>
                  </a:lnTo>
                  <a:lnTo>
                    <a:pt x="211" y="175"/>
                  </a:lnTo>
                  <a:lnTo>
                    <a:pt x="184" y="186"/>
                  </a:lnTo>
                  <a:lnTo>
                    <a:pt x="133" y="186"/>
                  </a:lnTo>
                  <a:lnTo>
                    <a:pt x="99" y="167"/>
                  </a:lnTo>
                  <a:lnTo>
                    <a:pt x="76" y="131"/>
                  </a:lnTo>
                  <a:lnTo>
                    <a:pt x="0" y="72"/>
                  </a:lnTo>
                  <a:lnTo>
                    <a:pt x="3" y="38"/>
                  </a:lnTo>
                  <a:lnTo>
                    <a:pt x="15" y="15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9" name="Freeform 27"/>
            <p:cNvSpPr>
              <a:spLocks/>
            </p:cNvSpPr>
            <p:nvPr/>
          </p:nvSpPr>
          <p:spPr bwMode="auto">
            <a:xfrm>
              <a:off x="1578" y="1694"/>
              <a:ext cx="82" cy="8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1" y="7"/>
                </a:cxn>
                <a:cxn ang="0">
                  <a:pos x="68" y="24"/>
                </a:cxn>
                <a:cxn ang="0">
                  <a:pos x="89" y="49"/>
                </a:cxn>
                <a:cxn ang="0">
                  <a:pos x="114" y="70"/>
                </a:cxn>
                <a:cxn ang="0">
                  <a:pos x="137" y="85"/>
                </a:cxn>
                <a:cxn ang="0">
                  <a:pos x="152" y="91"/>
                </a:cxn>
                <a:cxn ang="0">
                  <a:pos x="163" y="95"/>
                </a:cxn>
                <a:cxn ang="0">
                  <a:pos x="158" y="108"/>
                </a:cxn>
                <a:cxn ang="0">
                  <a:pos x="137" y="138"/>
                </a:cxn>
                <a:cxn ang="0">
                  <a:pos x="123" y="153"/>
                </a:cxn>
                <a:cxn ang="0">
                  <a:pos x="106" y="163"/>
                </a:cxn>
                <a:cxn ang="0">
                  <a:pos x="66" y="157"/>
                </a:cxn>
                <a:cxn ang="0">
                  <a:pos x="32" y="131"/>
                </a:cxn>
                <a:cxn ang="0">
                  <a:pos x="11" y="102"/>
                </a:cxn>
                <a:cxn ang="0">
                  <a:pos x="0" y="74"/>
                </a:cxn>
                <a:cxn ang="0">
                  <a:pos x="19" y="70"/>
                </a:cxn>
                <a:cxn ang="0">
                  <a:pos x="30" y="89"/>
                </a:cxn>
                <a:cxn ang="0">
                  <a:pos x="49" y="110"/>
                </a:cxn>
                <a:cxn ang="0">
                  <a:pos x="62" y="117"/>
                </a:cxn>
                <a:cxn ang="0">
                  <a:pos x="87" y="127"/>
                </a:cxn>
                <a:cxn ang="0">
                  <a:pos x="121" y="117"/>
                </a:cxn>
                <a:cxn ang="0">
                  <a:pos x="129" y="108"/>
                </a:cxn>
                <a:cxn ang="0">
                  <a:pos x="102" y="95"/>
                </a:cxn>
                <a:cxn ang="0">
                  <a:pos x="81" y="77"/>
                </a:cxn>
                <a:cxn ang="0">
                  <a:pos x="61" y="57"/>
                </a:cxn>
                <a:cxn ang="0">
                  <a:pos x="30" y="9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163" h="163">
                  <a:moveTo>
                    <a:pt x="45" y="0"/>
                  </a:moveTo>
                  <a:lnTo>
                    <a:pt x="51" y="7"/>
                  </a:lnTo>
                  <a:lnTo>
                    <a:pt x="68" y="24"/>
                  </a:lnTo>
                  <a:lnTo>
                    <a:pt x="89" y="49"/>
                  </a:lnTo>
                  <a:lnTo>
                    <a:pt x="114" y="70"/>
                  </a:lnTo>
                  <a:lnTo>
                    <a:pt x="137" y="85"/>
                  </a:lnTo>
                  <a:lnTo>
                    <a:pt x="152" y="91"/>
                  </a:lnTo>
                  <a:lnTo>
                    <a:pt x="163" y="95"/>
                  </a:lnTo>
                  <a:lnTo>
                    <a:pt x="158" y="108"/>
                  </a:lnTo>
                  <a:lnTo>
                    <a:pt x="137" y="138"/>
                  </a:lnTo>
                  <a:lnTo>
                    <a:pt x="123" y="153"/>
                  </a:lnTo>
                  <a:lnTo>
                    <a:pt x="106" y="163"/>
                  </a:lnTo>
                  <a:lnTo>
                    <a:pt x="66" y="157"/>
                  </a:lnTo>
                  <a:lnTo>
                    <a:pt x="32" y="131"/>
                  </a:lnTo>
                  <a:lnTo>
                    <a:pt x="11" y="102"/>
                  </a:lnTo>
                  <a:lnTo>
                    <a:pt x="0" y="74"/>
                  </a:lnTo>
                  <a:lnTo>
                    <a:pt x="19" y="70"/>
                  </a:lnTo>
                  <a:lnTo>
                    <a:pt x="30" y="89"/>
                  </a:lnTo>
                  <a:lnTo>
                    <a:pt x="49" y="110"/>
                  </a:lnTo>
                  <a:lnTo>
                    <a:pt x="62" y="117"/>
                  </a:lnTo>
                  <a:lnTo>
                    <a:pt x="87" y="127"/>
                  </a:lnTo>
                  <a:lnTo>
                    <a:pt x="121" y="117"/>
                  </a:lnTo>
                  <a:lnTo>
                    <a:pt x="129" y="108"/>
                  </a:lnTo>
                  <a:lnTo>
                    <a:pt x="102" y="95"/>
                  </a:lnTo>
                  <a:lnTo>
                    <a:pt x="81" y="77"/>
                  </a:lnTo>
                  <a:lnTo>
                    <a:pt x="61" y="57"/>
                  </a:lnTo>
                  <a:lnTo>
                    <a:pt x="30" y="9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0" name="Freeform 28"/>
            <p:cNvSpPr>
              <a:spLocks/>
            </p:cNvSpPr>
            <p:nvPr/>
          </p:nvSpPr>
          <p:spPr bwMode="auto">
            <a:xfrm>
              <a:off x="1665" y="1699"/>
              <a:ext cx="54" cy="71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81" y="66"/>
                </a:cxn>
                <a:cxn ang="0">
                  <a:pos x="72" y="95"/>
                </a:cxn>
                <a:cxn ang="0">
                  <a:pos x="62" y="110"/>
                </a:cxn>
                <a:cxn ang="0">
                  <a:pos x="36" y="118"/>
                </a:cxn>
                <a:cxn ang="0">
                  <a:pos x="15" y="108"/>
                </a:cxn>
                <a:cxn ang="0">
                  <a:pos x="7" y="101"/>
                </a:cxn>
                <a:cxn ang="0">
                  <a:pos x="0" y="122"/>
                </a:cxn>
                <a:cxn ang="0">
                  <a:pos x="7" y="127"/>
                </a:cxn>
                <a:cxn ang="0">
                  <a:pos x="24" y="137"/>
                </a:cxn>
                <a:cxn ang="0">
                  <a:pos x="47" y="141"/>
                </a:cxn>
                <a:cxn ang="0">
                  <a:pos x="72" y="131"/>
                </a:cxn>
                <a:cxn ang="0">
                  <a:pos x="106" y="85"/>
                </a:cxn>
                <a:cxn ang="0">
                  <a:pos x="108" y="59"/>
                </a:cxn>
                <a:cxn ang="0">
                  <a:pos x="99" y="32"/>
                </a:cxn>
                <a:cxn ang="0">
                  <a:pos x="91" y="21"/>
                </a:cxn>
                <a:cxn ang="0">
                  <a:pos x="83" y="13"/>
                </a:cxn>
                <a:cxn ang="0">
                  <a:pos x="70" y="4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108" h="141">
                  <a:moveTo>
                    <a:pt x="45" y="2"/>
                  </a:moveTo>
                  <a:lnTo>
                    <a:pt x="81" y="66"/>
                  </a:lnTo>
                  <a:lnTo>
                    <a:pt x="72" y="95"/>
                  </a:lnTo>
                  <a:lnTo>
                    <a:pt x="62" y="110"/>
                  </a:lnTo>
                  <a:lnTo>
                    <a:pt x="36" y="118"/>
                  </a:lnTo>
                  <a:lnTo>
                    <a:pt x="15" y="108"/>
                  </a:lnTo>
                  <a:lnTo>
                    <a:pt x="7" y="101"/>
                  </a:lnTo>
                  <a:lnTo>
                    <a:pt x="0" y="122"/>
                  </a:lnTo>
                  <a:lnTo>
                    <a:pt x="7" y="127"/>
                  </a:lnTo>
                  <a:lnTo>
                    <a:pt x="24" y="137"/>
                  </a:lnTo>
                  <a:lnTo>
                    <a:pt x="47" y="141"/>
                  </a:lnTo>
                  <a:lnTo>
                    <a:pt x="72" y="131"/>
                  </a:lnTo>
                  <a:lnTo>
                    <a:pt x="106" y="85"/>
                  </a:lnTo>
                  <a:lnTo>
                    <a:pt x="108" y="59"/>
                  </a:lnTo>
                  <a:lnTo>
                    <a:pt x="99" y="32"/>
                  </a:lnTo>
                  <a:lnTo>
                    <a:pt x="91" y="21"/>
                  </a:lnTo>
                  <a:lnTo>
                    <a:pt x="83" y="13"/>
                  </a:lnTo>
                  <a:lnTo>
                    <a:pt x="70" y="4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1" name="Freeform 29"/>
            <p:cNvSpPr>
              <a:spLocks/>
            </p:cNvSpPr>
            <p:nvPr/>
          </p:nvSpPr>
          <p:spPr bwMode="auto">
            <a:xfrm>
              <a:off x="1296" y="1726"/>
              <a:ext cx="538" cy="393"/>
            </a:xfrm>
            <a:custGeom>
              <a:avLst/>
              <a:gdLst/>
              <a:ahLst/>
              <a:cxnLst>
                <a:cxn ang="0">
                  <a:pos x="702" y="108"/>
                </a:cxn>
                <a:cxn ang="0">
                  <a:pos x="639" y="131"/>
                </a:cxn>
                <a:cxn ang="0">
                  <a:pos x="580" y="101"/>
                </a:cxn>
                <a:cxn ang="0">
                  <a:pos x="538" y="31"/>
                </a:cxn>
                <a:cxn ang="0">
                  <a:pos x="430" y="29"/>
                </a:cxn>
                <a:cxn ang="0">
                  <a:pos x="348" y="6"/>
                </a:cxn>
                <a:cxn ang="0">
                  <a:pos x="259" y="48"/>
                </a:cxn>
                <a:cxn ang="0">
                  <a:pos x="217" y="150"/>
                </a:cxn>
                <a:cxn ang="0">
                  <a:pos x="179" y="293"/>
                </a:cxn>
                <a:cxn ang="0">
                  <a:pos x="127" y="380"/>
                </a:cxn>
                <a:cxn ang="0">
                  <a:pos x="89" y="449"/>
                </a:cxn>
                <a:cxn ang="0">
                  <a:pos x="53" y="521"/>
                </a:cxn>
                <a:cxn ang="0">
                  <a:pos x="11" y="620"/>
                </a:cxn>
                <a:cxn ang="0">
                  <a:pos x="2" y="703"/>
                </a:cxn>
                <a:cxn ang="0">
                  <a:pos x="32" y="753"/>
                </a:cxn>
                <a:cxn ang="0">
                  <a:pos x="78" y="778"/>
                </a:cxn>
                <a:cxn ang="0">
                  <a:pos x="508" y="728"/>
                </a:cxn>
                <a:cxn ang="0">
                  <a:pos x="300" y="610"/>
                </a:cxn>
                <a:cxn ang="0">
                  <a:pos x="293" y="580"/>
                </a:cxn>
                <a:cxn ang="0">
                  <a:pos x="243" y="586"/>
                </a:cxn>
                <a:cxn ang="0">
                  <a:pos x="203" y="624"/>
                </a:cxn>
                <a:cxn ang="0">
                  <a:pos x="173" y="591"/>
                </a:cxn>
                <a:cxn ang="0">
                  <a:pos x="338" y="409"/>
                </a:cxn>
                <a:cxn ang="0">
                  <a:pos x="373" y="329"/>
                </a:cxn>
                <a:cxn ang="0">
                  <a:pos x="354" y="242"/>
                </a:cxn>
                <a:cxn ang="0">
                  <a:pos x="354" y="447"/>
                </a:cxn>
                <a:cxn ang="0">
                  <a:pos x="536" y="597"/>
                </a:cxn>
                <a:cxn ang="0">
                  <a:pos x="527" y="549"/>
                </a:cxn>
                <a:cxn ang="0">
                  <a:pos x="536" y="496"/>
                </a:cxn>
                <a:cxn ang="0">
                  <a:pos x="563" y="470"/>
                </a:cxn>
                <a:cxn ang="0">
                  <a:pos x="559" y="451"/>
                </a:cxn>
                <a:cxn ang="0">
                  <a:pos x="540" y="405"/>
                </a:cxn>
                <a:cxn ang="0">
                  <a:pos x="546" y="357"/>
                </a:cxn>
                <a:cxn ang="0">
                  <a:pos x="576" y="325"/>
                </a:cxn>
                <a:cxn ang="0">
                  <a:pos x="624" y="314"/>
                </a:cxn>
                <a:cxn ang="0">
                  <a:pos x="660" y="268"/>
                </a:cxn>
                <a:cxn ang="0">
                  <a:pos x="694" y="226"/>
                </a:cxn>
                <a:cxn ang="0">
                  <a:pos x="751" y="234"/>
                </a:cxn>
                <a:cxn ang="0">
                  <a:pos x="780" y="262"/>
                </a:cxn>
                <a:cxn ang="0">
                  <a:pos x="827" y="272"/>
                </a:cxn>
                <a:cxn ang="0">
                  <a:pos x="857" y="253"/>
                </a:cxn>
                <a:cxn ang="0">
                  <a:pos x="932" y="274"/>
                </a:cxn>
                <a:cxn ang="0">
                  <a:pos x="954" y="338"/>
                </a:cxn>
                <a:cxn ang="0">
                  <a:pos x="962" y="162"/>
                </a:cxn>
                <a:cxn ang="0">
                  <a:pos x="1027" y="224"/>
                </a:cxn>
                <a:cxn ang="0">
                  <a:pos x="1076" y="116"/>
                </a:cxn>
                <a:cxn ang="0">
                  <a:pos x="1065" y="51"/>
                </a:cxn>
                <a:cxn ang="0">
                  <a:pos x="1021" y="10"/>
                </a:cxn>
                <a:cxn ang="0">
                  <a:pos x="909" y="15"/>
                </a:cxn>
                <a:cxn ang="0">
                  <a:pos x="867" y="63"/>
                </a:cxn>
                <a:cxn ang="0">
                  <a:pos x="825" y="124"/>
                </a:cxn>
                <a:cxn ang="0">
                  <a:pos x="755" y="107"/>
                </a:cxn>
                <a:cxn ang="0">
                  <a:pos x="719" y="86"/>
                </a:cxn>
              </a:cxnLst>
              <a:rect l="0" t="0" r="r" b="b"/>
              <a:pathLst>
                <a:path w="1076" h="785">
                  <a:moveTo>
                    <a:pt x="719" y="86"/>
                  </a:moveTo>
                  <a:lnTo>
                    <a:pt x="702" y="108"/>
                  </a:lnTo>
                  <a:lnTo>
                    <a:pt x="679" y="126"/>
                  </a:lnTo>
                  <a:lnTo>
                    <a:pt x="639" y="131"/>
                  </a:lnTo>
                  <a:lnTo>
                    <a:pt x="597" y="116"/>
                  </a:lnTo>
                  <a:lnTo>
                    <a:pt x="580" y="101"/>
                  </a:lnTo>
                  <a:lnTo>
                    <a:pt x="565" y="82"/>
                  </a:lnTo>
                  <a:lnTo>
                    <a:pt x="538" y="31"/>
                  </a:lnTo>
                  <a:lnTo>
                    <a:pt x="441" y="36"/>
                  </a:lnTo>
                  <a:lnTo>
                    <a:pt x="430" y="29"/>
                  </a:lnTo>
                  <a:lnTo>
                    <a:pt x="397" y="12"/>
                  </a:lnTo>
                  <a:lnTo>
                    <a:pt x="348" y="6"/>
                  </a:lnTo>
                  <a:lnTo>
                    <a:pt x="287" y="25"/>
                  </a:lnTo>
                  <a:lnTo>
                    <a:pt x="259" y="48"/>
                  </a:lnTo>
                  <a:lnTo>
                    <a:pt x="238" y="80"/>
                  </a:lnTo>
                  <a:lnTo>
                    <a:pt x="217" y="150"/>
                  </a:lnTo>
                  <a:lnTo>
                    <a:pt x="211" y="240"/>
                  </a:lnTo>
                  <a:lnTo>
                    <a:pt x="179" y="293"/>
                  </a:lnTo>
                  <a:lnTo>
                    <a:pt x="146" y="348"/>
                  </a:lnTo>
                  <a:lnTo>
                    <a:pt x="127" y="380"/>
                  </a:lnTo>
                  <a:lnTo>
                    <a:pt x="108" y="415"/>
                  </a:lnTo>
                  <a:lnTo>
                    <a:pt x="89" y="449"/>
                  </a:lnTo>
                  <a:lnTo>
                    <a:pt x="70" y="485"/>
                  </a:lnTo>
                  <a:lnTo>
                    <a:pt x="53" y="521"/>
                  </a:lnTo>
                  <a:lnTo>
                    <a:pt x="36" y="555"/>
                  </a:lnTo>
                  <a:lnTo>
                    <a:pt x="11" y="620"/>
                  </a:lnTo>
                  <a:lnTo>
                    <a:pt x="0" y="667"/>
                  </a:lnTo>
                  <a:lnTo>
                    <a:pt x="2" y="703"/>
                  </a:lnTo>
                  <a:lnTo>
                    <a:pt x="13" y="732"/>
                  </a:lnTo>
                  <a:lnTo>
                    <a:pt x="32" y="753"/>
                  </a:lnTo>
                  <a:lnTo>
                    <a:pt x="55" y="768"/>
                  </a:lnTo>
                  <a:lnTo>
                    <a:pt x="78" y="778"/>
                  </a:lnTo>
                  <a:lnTo>
                    <a:pt x="116" y="785"/>
                  </a:lnTo>
                  <a:lnTo>
                    <a:pt x="508" y="728"/>
                  </a:lnTo>
                  <a:lnTo>
                    <a:pt x="515" y="635"/>
                  </a:lnTo>
                  <a:lnTo>
                    <a:pt x="300" y="610"/>
                  </a:lnTo>
                  <a:lnTo>
                    <a:pt x="300" y="591"/>
                  </a:lnTo>
                  <a:lnTo>
                    <a:pt x="293" y="580"/>
                  </a:lnTo>
                  <a:lnTo>
                    <a:pt x="272" y="576"/>
                  </a:lnTo>
                  <a:lnTo>
                    <a:pt x="243" y="586"/>
                  </a:lnTo>
                  <a:lnTo>
                    <a:pt x="221" y="605"/>
                  </a:lnTo>
                  <a:lnTo>
                    <a:pt x="203" y="624"/>
                  </a:lnTo>
                  <a:lnTo>
                    <a:pt x="200" y="631"/>
                  </a:lnTo>
                  <a:lnTo>
                    <a:pt x="173" y="591"/>
                  </a:lnTo>
                  <a:lnTo>
                    <a:pt x="259" y="540"/>
                  </a:lnTo>
                  <a:lnTo>
                    <a:pt x="338" y="409"/>
                  </a:lnTo>
                  <a:lnTo>
                    <a:pt x="354" y="386"/>
                  </a:lnTo>
                  <a:lnTo>
                    <a:pt x="373" y="329"/>
                  </a:lnTo>
                  <a:lnTo>
                    <a:pt x="365" y="268"/>
                  </a:lnTo>
                  <a:lnTo>
                    <a:pt x="354" y="242"/>
                  </a:lnTo>
                  <a:lnTo>
                    <a:pt x="422" y="295"/>
                  </a:lnTo>
                  <a:lnTo>
                    <a:pt x="354" y="447"/>
                  </a:lnTo>
                  <a:lnTo>
                    <a:pt x="434" y="586"/>
                  </a:lnTo>
                  <a:lnTo>
                    <a:pt x="536" y="597"/>
                  </a:lnTo>
                  <a:lnTo>
                    <a:pt x="532" y="570"/>
                  </a:lnTo>
                  <a:lnTo>
                    <a:pt x="527" y="549"/>
                  </a:lnTo>
                  <a:lnTo>
                    <a:pt x="527" y="523"/>
                  </a:lnTo>
                  <a:lnTo>
                    <a:pt x="536" y="496"/>
                  </a:lnTo>
                  <a:lnTo>
                    <a:pt x="551" y="479"/>
                  </a:lnTo>
                  <a:lnTo>
                    <a:pt x="563" y="470"/>
                  </a:lnTo>
                  <a:lnTo>
                    <a:pt x="572" y="466"/>
                  </a:lnTo>
                  <a:lnTo>
                    <a:pt x="559" y="451"/>
                  </a:lnTo>
                  <a:lnTo>
                    <a:pt x="549" y="430"/>
                  </a:lnTo>
                  <a:lnTo>
                    <a:pt x="540" y="405"/>
                  </a:lnTo>
                  <a:lnTo>
                    <a:pt x="540" y="378"/>
                  </a:lnTo>
                  <a:lnTo>
                    <a:pt x="546" y="357"/>
                  </a:lnTo>
                  <a:lnTo>
                    <a:pt x="557" y="338"/>
                  </a:lnTo>
                  <a:lnTo>
                    <a:pt x="576" y="325"/>
                  </a:lnTo>
                  <a:lnTo>
                    <a:pt x="593" y="318"/>
                  </a:lnTo>
                  <a:lnTo>
                    <a:pt x="624" y="314"/>
                  </a:lnTo>
                  <a:lnTo>
                    <a:pt x="652" y="323"/>
                  </a:lnTo>
                  <a:lnTo>
                    <a:pt x="660" y="268"/>
                  </a:lnTo>
                  <a:lnTo>
                    <a:pt x="671" y="242"/>
                  </a:lnTo>
                  <a:lnTo>
                    <a:pt x="694" y="226"/>
                  </a:lnTo>
                  <a:lnTo>
                    <a:pt x="715" y="223"/>
                  </a:lnTo>
                  <a:lnTo>
                    <a:pt x="751" y="234"/>
                  </a:lnTo>
                  <a:lnTo>
                    <a:pt x="766" y="247"/>
                  </a:lnTo>
                  <a:lnTo>
                    <a:pt x="780" y="262"/>
                  </a:lnTo>
                  <a:lnTo>
                    <a:pt x="802" y="304"/>
                  </a:lnTo>
                  <a:lnTo>
                    <a:pt x="827" y="272"/>
                  </a:lnTo>
                  <a:lnTo>
                    <a:pt x="842" y="261"/>
                  </a:lnTo>
                  <a:lnTo>
                    <a:pt x="857" y="253"/>
                  </a:lnTo>
                  <a:lnTo>
                    <a:pt x="897" y="253"/>
                  </a:lnTo>
                  <a:lnTo>
                    <a:pt x="932" y="274"/>
                  </a:lnTo>
                  <a:lnTo>
                    <a:pt x="949" y="302"/>
                  </a:lnTo>
                  <a:lnTo>
                    <a:pt x="954" y="338"/>
                  </a:lnTo>
                  <a:lnTo>
                    <a:pt x="973" y="287"/>
                  </a:lnTo>
                  <a:lnTo>
                    <a:pt x="962" y="162"/>
                  </a:lnTo>
                  <a:lnTo>
                    <a:pt x="1013" y="242"/>
                  </a:lnTo>
                  <a:lnTo>
                    <a:pt x="1027" y="224"/>
                  </a:lnTo>
                  <a:lnTo>
                    <a:pt x="1055" y="179"/>
                  </a:lnTo>
                  <a:lnTo>
                    <a:pt x="1076" y="116"/>
                  </a:lnTo>
                  <a:lnTo>
                    <a:pt x="1076" y="84"/>
                  </a:lnTo>
                  <a:lnTo>
                    <a:pt x="1065" y="51"/>
                  </a:lnTo>
                  <a:lnTo>
                    <a:pt x="1046" y="25"/>
                  </a:lnTo>
                  <a:lnTo>
                    <a:pt x="1021" y="10"/>
                  </a:lnTo>
                  <a:lnTo>
                    <a:pt x="970" y="0"/>
                  </a:lnTo>
                  <a:lnTo>
                    <a:pt x="909" y="15"/>
                  </a:lnTo>
                  <a:lnTo>
                    <a:pt x="873" y="10"/>
                  </a:lnTo>
                  <a:lnTo>
                    <a:pt x="867" y="63"/>
                  </a:lnTo>
                  <a:lnTo>
                    <a:pt x="852" y="103"/>
                  </a:lnTo>
                  <a:lnTo>
                    <a:pt x="825" y="124"/>
                  </a:lnTo>
                  <a:lnTo>
                    <a:pt x="789" y="120"/>
                  </a:lnTo>
                  <a:lnTo>
                    <a:pt x="755" y="107"/>
                  </a:lnTo>
                  <a:lnTo>
                    <a:pt x="728" y="91"/>
                  </a:lnTo>
                  <a:lnTo>
                    <a:pt x="719" y="86"/>
                  </a:lnTo>
                  <a:lnTo>
                    <a:pt x="71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2" name="Freeform 30"/>
            <p:cNvSpPr>
              <a:spLocks/>
            </p:cNvSpPr>
            <p:nvPr/>
          </p:nvSpPr>
          <p:spPr bwMode="auto">
            <a:xfrm>
              <a:off x="1411" y="2163"/>
              <a:ext cx="614" cy="752"/>
            </a:xfrm>
            <a:custGeom>
              <a:avLst/>
              <a:gdLst/>
              <a:ahLst/>
              <a:cxnLst>
                <a:cxn ang="0">
                  <a:pos x="261" y="20"/>
                </a:cxn>
                <a:cxn ang="0">
                  <a:pos x="204" y="176"/>
                </a:cxn>
                <a:cxn ang="0">
                  <a:pos x="190" y="458"/>
                </a:cxn>
                <a:cxn ang="0">
                  <a:pos x="167" y="705"/>
                </a:cxn>
                <a:cxn ang="0">
                  <a:pos x="143" y="876"/>
                </a:cxn>
                <a:cxn ang="0">
                  <a:pos x="108" y="1047"/>
                </a:cxn>
                <a:cxn ang="0">
                  <a:pos x="67" y="1212"/>
                </a:cxn>
                <a:cxn ang="0">
                  <a:pos x="29" y="1347"/>
                </a:cxn>
                <a:cxn ang="0">
                  <a:pos x="0" y="1438"/>
                </a:cxn>
                <a:cxn ang="0">
                  <a:pos x="59" y="1465"/>
                </a:cxn>
                <a:cxn ang="0">
                  <a:pos x="145" y="1494"/>
                </a:cxn>
                <a:cxn ang="0">
                  <a:pos x="293" y="1501"/>
                </a:cxn>
                <a:cxn ang="0">
                  <a:pos x="420" y="1459"/>
                </a:cxn>
                <a:cxn ang="0">
                  <a:pos x="502" y="1435"/>
                </a:cxn>
                <a:cxn ang="0">
                  <a:pos x="671" y="1435"/>
                </a:cxn>
                <a:cxn ang="0">
                  <a:pos x="839" y="1444"/>
                </a:cxn>
                <a:cxn ang="0">
                  <a:pos x="1167" y="1412"/>
                </a:cxn>
                <a:cxn ang="0">
                  <a:pos x="1021" y="870"/>
                </a:cxn>
                <a:cxn ang="0">
                  <a:pos x="979" y="902"/>
                </a:cxn>
                <a:cxn ang="0">
                  <a:pos x="922" y="939"/>
                </a:cxn>
                <a:cxn ang="0">
                  <a:pos x="854" y="959"/>
                </a:cxn>
                <a:cxn ang="0">
                  <a:pos x="770" y="937"/>
                </a:cxn>
                <a:cxn ang="0">
                  <a:pos x="728" y="874"/>
                </a:cxn>
                <a:cxn ang="0">
                  <a:pos x="696" y="901"/>
                </a:cxn>
                <a:cxn ang="0">
                  <a:pos x="648" y="927"/>
                </a:cxn>
                <a:cxn ang="0">
                  <a:pos x="557" y="925"/>
                </a:cxn>
                <a:cxn ang="0">
                  <a:pos x="493" y="851"/>
                </a:cxn>
                <a:cxn ang="0">
                  <a:pos x="454" y="800"/>
                </a:cxn>
                <a:cxn ang="0">
                  <a:pos x="373" y="767"/>
                </a:cxn>
                <a:cxn ang="0">
                  <a:pos x="333" y="665"/>
                </a:cxn>
                <a:cxn ang="0">
                  <a:pos x="346" y="589"/>
                </a:cxn>
                <a:cxn ang="0">
                  <a:pos x="316" y="568"/>
                </a:cxn>
                <a:cxn ang="0">
                  <a:pos x="264" y="509"/>
                </a:cxn>
                <a:cxn ang="0">
                  <a:pos x="262" y="418"/>
                </a:cxn>
                <a:cxn ang="0">
                  <a:pos x="319" y="340"/>
                </a:cxn>
                <a:cxn ang="0">
                  <a:pos x="331" y="307"/>
                </a:cxn>
                <a:cxn ang="0">
                  <a:pos x="272" y="150"/>
                </a:cxn>
                <a:cxn ang="0">
                  <a:pos x="300" y="72"/>
                </a:cxn>
                <a:cxn ang="0">
                  <a:pos x="274" y="0"/>
                </a:cxn>
              </a:cxnLst>
              <a:rect l="0" t="0" r="r" b="b"/>
              <a:pathLst>
                <a:path w="1228" h="1503">
                  <a:moveTo>
                    <a:pt x="274" y="0"/>
                  </a:moveTo>
                  <a:lnTo>
                    <a:pt x="261" y="20"/>
                  </a:lnTo>
                  <a:lnTo>
                    <a:pt x="232" y="81"/>
                  </a:lnTo>
                  <a:lnTo>
                    <a:pt x="204" y="176"/>
                  </a:lnTo>
                  <a:lnTo>
                    <a:pt x="192" y="306"/>
                  </a:lnTo>
                  <a:lnTo>
                    <a:pt x="190" y="458"/>
                  </a:lnTo>
                  <a:lnTo>
                    <a:pt x="177" y="621"/>
                  </a:lnTo>
                  <a:lnTo>
                    <a:pt x="167" y="705"/>
                  </a:lnTo>
                  <a:lnTo>
                    <a:pt x="156" y="790"/>
                  </a:lnTo>
                  <a:lnTo>
                    <a:pt x="143" y="876"/>
                  </a:lnTo>
                  <a:lnTo>
                    <a:pt x="127" y="961"/>
                  </a:lnTo>
                  <a:lnTo>
                    <a:pt x="108" y="1047"/>
                  </a:lnTo>
                  <a:lnTo>
                    <a:pt x="88" y="1132"/>
                  </a:lnTo>
                  <a:lnTo>
                    <a:pt x="67" y="1212"/>
                  </a:lnTo>
                  <a:lnTo>
                    <a:pt x="48" y="1284"/>
                  </a:lnTo>
                  <a:lnTo>
                    <a:pt x="29" y="1347"/>
                  </a:lnTo>
                  <a:lnTo>
                    <a:pt x="13" y="1395"/>
                  </a:lnTo>
                  <a:lnTo>
                    <a:pt x="0" y="1438"/>
                  </a:lnTo>
                  <a:lnTo>
                    <a:pt x="29" y="1454"/>
                  </a:lnTo>
                  <a:lnTo>
                    <a:pt x="59" y="1465"/>
                  </a:lnTo>
                  <a:lnTo>
                    <a:pt x="99" y="1480"/>
                  </a:lnTo>
                  <a:lnTo>
                    <a:pt x="145" y="1494"/>
                  </a:lnTo>
                  <a:lnTo>
                    <a:pt x="194" y="1503"/>
                  </a:lnTo>
                  <a:lnTo>
                    <a:pt x="293" y="1501"/>
                  </a:lnTo>
                  <a:lnTo>
                    <a:pt x="380" y="1475"/>
                  </a:lnTo>
                  <a:lnTo>
                    <a:pt x="420" y="1459"/>
                  </a:lnTo>
                  <a:lnTo>
                    <a:pt x="460" y="1446"/>
                  </a:lnTo>
                  <a:lnTo>
                    <a:pt x="502" y="1435"/>
                  </a:lnTo>
                  <a:lnTo>
                    <a:pt x="551" y="1429"/>
                  </a:lnTo>
                  <a:lnTo>
                    <a:pt x="671" y="1435"/>
                  </a:lnTo>
                  <a:lnTo>
                    <a:pt x="749" y="1442"/>
                  </a:lnTo>
                  <a:lnTo>
                    <a:pt x="839" y="1444"/>
                  </a:lnTo>
                  <a:lnTo>
                    <a:pt x="1021" y="1431"/>
                  </a:lnTo>
                  <a:lnTo>
                    <a:pt x="1167" y="1412"/>
                  </a:lnTo>
                  <a:lnTo>
                    <a:pt x="1228" y="1402"/>
                  </a:lnTo>
                  <a:lnTo>
                    <a:pt x="1021" y="870"/>
                  </a:lnTo>
                  <a:lnTo>
                    <a:pt x="1002" y="885"/>
                  </a:lnTo>
                  <a:lnTo>
                    <a:pt x="979" y="902"/>
                  </a:lnTo>
                  <a:lnTo>
                    <a:pt x="953" y="921"/>
                  </a:lnTo>
                  <a:lnTo>
                    <a:pt x="922" y="939"/>
                  </a:lnTo>
                  <a:lnTo>
                    <a:pt x="888" y="952"/>
                  </a:lnTo>
                  <a:lnTo>
                    <a:pt x="854" y="959"/>
                  </a:lnTo>
                  <a:lnTo>
                    <a:pt x="820" y="958"/>
                  </a:lnTo>
                  <a:lnTo>
                    <a:pt x="770" y="937"/>
                  </a:lnTo>
                  <a:lnTo>
                    <a:pt x="742" y="908"/>
                  </a:lnTo>
                  <a:lnTo>
                    <a:pt x="728" y="874"/>
                  </a:lnTo>
                  <a:lnTo>
                    <a:pt x="713" y="887"/>
                  </a:lnTo>
                  <a:lnTo>
                    <a:pt x="696" y="901"/>
                  </a:lnTo>
                  <a:lnTo>
                    <a:pt x="673" y="916"/>
                  </a:lnTo>
                  <a:lnTo>
                    <a:pt x="648" y="927"/>
                  </a:lnTo>
                  <a:lnTo>
                    <a:pt x="618" y="935"/>
                  </a:lnTo>
                  <a:lnTo>
                    <a:pt x="557" y="925"/>
                  </a:lnTo>
                  <a:lnTo>
                    <a:pt x="512" y="889"/>
                  </a:lnTo>
                  <a:lnTo>
                    <a:pt x="493" y="851"/>
                  </a:lnTo>
                  <a:lnTo>
                    <a:pt x="489" y="809"/>
                  </a:lnTo>
                  <a:lnTo>
                    <a:pt x="454" y="800"/>
                  </a:lnTo>
                  <a:lnTo>
                    <a:pt x="413" y="788"/>
                  </a:lnTo>
                  <a:lnTo>
                    <a:pt x="373" y="767"/>
                  </a:lnTo>
                  <a:lnTo>
                    <a:pt x="335" y="709"/>
                  </a:lnTo>
                  <a:lnTo>
                    <a:pt x="333" y="665"/>
                  </a:lnTo>
                  <a:lnTo>
                    <a:pt x="337" y="623"/>
                  </a:lnTo>
                  <a:lnTo>
                    <a:pt x="346" y="589"/>
                  </a:lnTo>
                  <a:lnTo>
                    <a:pt x="331" y="579"/>
                  </a:lnTo>
                  <a:lnTo>
                    <a:pt x="316" y="568"/>
                  </a:lnTo>
                  <a:lnTo>
                    <a:pt x="297" y="553"/>
                  </a:lnTo>
                  <a:lnTo>
                    <a:pt x="264" y="509"/>
                  </a:lnTo>
                  <a:lnTo>
                    <a:pt x="255" y="450"/>
                  </a:lnTo>
                  <a:lnTo>
                    <a:pt x="262" y="418"/>
                  </a:lnTo>
                  <a:lnTo>
                    <a:pt x="289" y="370"/>
                  </a:lnTo>
                  <a:lnTo>
                    <a:pt x="319" y="340"/>
                  </a:lnTo>
                  <a:lnTo>
                    <a:pt x="342" y="323"/>
                  </a:lnTo>
                  <a:lnTo>
                    <a:pt x="331" y="307"/>
                  </a:lnTo>
                  <a:lnTo>
                    <a:pt x="306" y="268"/>
                  </a:lnTo>
                  <a:lnTo>
                    <a:pt x="272" y="150"/>
                  </a:lnTo>
                  <a:lnTo>
                    <a:pt x="281" y="102"/>
                  </a:lnTo>
                  <a:lnTo>
                    <a:pt x="300" y="72"/>
                  </a:lnTo>
                  <a:lnTo>
                    <a:pt x="325" y="53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3" name="Freeform 31"/>
            <p:cNvSpPr>
              <a:spLocks/>
            </p:cNvSpPr>
            <p:nvPr/>
          </p:nvSpPr>
          <p:spPr bwMode="auto">
            <a:xfrm>
              <a:off x="1559" y="2106"/>
              <a:ext cx="130" cy="53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258" y="0"/>
                </a:cxn>
                <a:cxn ang="0">
                  <a:pos x="251" y="31"/>
                </a:cxn>
                <a:cxn ang="0">
                  <a:pos x="49" y="44"/>
                </a:cxn>
                <a:cxn ang="0">
                  <a:pos x="62" y="52"/>
                </a:cxn>
                <a:cxn ang="0">
                  <a:pos x="91" y="65"/>
                </a:cxn>
                <a:cxn ang="0">
                  <a:pos x="131" y="78"/>
                </a:cxn>
                <a:cxn ang="0">
                  <a:pos x="169" y="84"/>
                </a:cxn>
                <a:cxn ang="0">
                  <a:pos x="258" y="76"/>
                </a:cxn>
                <a:cxn ang="0">
                  <a:pos x="249" y="97"/>
                </a:cxn>
                <a:cxn ang="0">
                  <a:pos x="201" y="105"/>
                </a:cxn>
                <a:cxn ang="0">
                  <a:pos x="97" y="103"/>
                </a:cxn>
                <a:cxn ang="0">
                  <a:pos x="49" y="88"/>
                </a:cxn>
                <a:cxn ang="0">
                  <a:pos x="21" y="71"/>
                </a:cxn>
                <a:cxn ang="0">
                  <a:pos x="0" y="52"/>
                </a:cxn>
                <a:cxn ang="0">
                  <a:pos x="9" y="18"/>
                </a:cxn>
                <a:cxn ang="0">
                  <a:pos x="9" y="18"/>
                </a:cxn>
              </a:cxnLst>
              <a:rect l="0" t="0" r="r" b="b"/>
              <a:pathLst>
                <a:path w="258" h="105">
                  <a:moveTo>
                    <a:pt x="9" y="18"/>
                  </a:moveTo>
                  <a:lnTo>
                    <a:pt x="258" y="0"/>
                  </a:lnTo>
                  <a:lnTo>
                    <a:pt x="251" y="31"/>
                  </a:lnTo>
                  <a:lnTo>
                    <a:pt x="49" y="44"/>
                  </a:lnTo>
                  <a:lnTo>
                    <a:pt x="62" y="52"/>
                  </a:lnTo>
                  <a:lnTo>
                    <a:pt x="91" y="65"/>
                  </a:lnTo>
                  <a:lnTo>
                    <a:pt x="131" y="78"/>
                  </a:lnTo>
                  <a:lnTo>
                    <a:pt x="169" y="84"/>
                  </a:lnTo>
                  <a:lnTo>
                    <a:pt x="258" y="76"/>
                  </a:lnTo>
                  <a:lnTo>
                    <a:pt x="249" y="97"/>
                  </a:lnTo>
                  <a:lnTo>
                    <a:pt x="201" y="105"/>
                  </a:lnTo>
                  <a:lnTo>
                    <a:pt x="97" y="103"/>
                  </a:lnTo>
                  <a:lnTo>
                    <a:pt x="49" y="88"/>
                  </a:lnTo>
                  <a:lnTo>
                    <a:pt x="21" y="71"/>
                  </a:lnTo>
                  <a:lnTo>
                    <a:pt x="0" y="52"/>
                  </a:lnTo>
                  <a:lnTo>
                    <a:pt x="9" y="18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4" name="Freeform 32"/>
            <p:cNvSpPr>
              <a:spLocks/>
            </p:cNvSpPr>
            <p:nvPr/>
          </p:nvSpPr>
          <p:spPr bwMode="auto">
            <a:xfrm>
              <a:off x="1697" y="2130"/>
              <a:ext cx="251" cy="3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67"/>
                </a:cxn>
                <a:cxn ang="0">
                  <a:pos x="16" y="99"/>
                </a:cxn>
                <a:cxn ang="0">
                  <a:pos x="54" y="177"/>
                </a:cxn>
                <a:cxn ang="0">
                  <a:pos x="82" y="228"/>
                </a:cxn>
                <a:cxn ang="0">
                  <a:pos x="114" y="279"/>
                </a:cxn>
                <a:cxn ang="0">
                  <a:pos x="152" y="333"/>
                </a:cxn>
                <a:cxn ang="0">
                  <a:pos x="183" y="369"/>
                </a:cxn>
                <a:cxn ang="0">
                  <a:pos x="217" y="405"/>
                </a:cxn>
                <a:cxn ang="0">
                  <a:pos x="251" y="441"/>
                </a:cxn>
                <a:cxn ang="0">
                  <a:pos x="286" y="477"/>
                </a:cxn>
                <a:cxn ang="0">
                  <a:pos x="322" y="513"/>
                </a:cxn>
                <a:cxn ang="0">
                  <a:pos x="356" y="547"/>
                </a:cxn>
                <a:cxn ang="0">
                  <a:pos x="396" y="589"/>
                </a:cxn>
                <a:cxn ang="0">
                  <a:pos x="415" y="606"/>
                </a:cxn>
                <a:cxn ang="0">
                  <a:pos x="430" y="623"/>
                </a:cxn>
                <a:cxn ang="0">
                  <a:pos x="443" y="639"/>
                </a:cxn>
                <a:cxn ang="0">
                  <a:pos x="472" y="665"/>
                </a:cxn>
                <a:cxn ang="0">
                  <a:pos x="502" y="656"/>
                </a:cxn>
                <a:cxn ang="0">
                  <a:pos x="491" y="642"/>
                </a:cxn>
                <a:cxn ang="0">
                  <a:pos x="438" y="585"/>
                </a:cxn>
                <a:cxn ang="0">
                  <a:pos x="386" y="527"/>
                </a:cxn>
                <a:cxn ang="0">
                  <a:pos x="327" y="460"/>
                </a:cxn>
                <a:cxn ang="0">
                  <a:pos x="255" y="371"/>
                </a:cxn>
                <a:cxn ang="0">
                  <a:pos x="215" y="319"/>
                </a:cxn>
                <a:cxn ang="0">
                  <a:pos x="152" y="226"/>
                </a:cxn>
                <a:cxn ang="0">
                  <a:pos x="101" y="133"/>
                </a:cxn>
                <a:cxn ang="0">
                  <a:pos x="63" y="61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502" h="665">
                  <a:moveTo>
                    <a:pt x="33" y="0"/>
                  </a:moveTo>
                  <a:lnTo>
                    <a:pt x="0" y="67"/>
                  </a:lnTo>
                  <a:lnTo>
                    <a:pt x="16" y="99"/>
                  </a:lnTo>
                  <a:lnTo>
                    <a:pt x="54" y="177"/>
                  </a:lnTo>
                  <a:lnTo>
                    <a:pt x="82" y="228"/>
                  </a:lnTo>
                  <a:lnTo>
                    <a:pt x="114" y="279"/>
                  </a:lnTo>
                  <a:lnTo>
                    <a:pt x="152" y="333"/>
                  </a:lnTo>
                  <a:lnTo>
                    <a:pt x="183" y="369"/>
                  </a:lnTo>
                  <a:lnTo>
                    <a:pt x="217" y="405"/>
                  </a:lnTo>
                  <a:lnTo>
                    <a:pt x="251" y="441"/>
                  </a:lnTo>
                  <a:lnTo>
                    <a:pt x="286" y="477"/>
                  </a:lnTo>
                  <a:lnTo>
                    <a:pt x="322" y="513"/>
                  </a:lnTo>
                  <a:lnTo>
                    <a:pt x="356" y="547"/>
                  </a:lnTo>
                  <a:lnTo>
                    <a:pt x="396" y="589"/>
                  </a:lnTo>
                  <a:lnTo>
                    <a:pt x="415" y="606"/>
                  </a:lnTo>
                  <a:lnTo>
                    <a:pt x="430" y="623"/>
                  </a:lnTo>
                  <a:lnTo>
                    <a:pt x="443" y="639"/>
                  </a:lnTo>
                  <a:lnTo>
                    <a:pt x="472" y="665"/>
                  </a:lnTo>
                  <a:lnTo>
                    <a:pt x="502" y="656"/>
                  </a:lnTo>
                  <a:lnTo>
                    <a:pt x="491" y="642"/>
                  </a:lnTo>
                  <a:lnTo>
                    <a:pt x="438" y="585"/>
                  </a:lnTo>
                  <a:lnTo>
                    <a:pt x="386" y="527"/>
                  </a:lnTo>
                  <a:lnTo>
                    <a:pt x="327" y="460"/>
                  </a:lnTo>
                  <a:lnTo>
                    <a:pt x="255" y="371"/>
                  </a:lnTo>
                  <a:lnTo>
                    <a:pt x="215" y="319"/>
                  </a:lnTo>
                  <a:lnTo>
                    <a:pt x="152" y="226"/>
                  </a:lnTo>
                  <a:lnTo>
                    <a:pt x="101" y="133"/>
                  </a:lnTo>
                  <a:lnTo>
                    <a:pt x="63" y="6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5" name="Freeform 33"/>
            <p:cNvSpPr>
              <a:spLocks/>
            </p:cNvSpPr>
            <p:nvPr/>
          </p:nvSpPr>
          <p:spPr bwMode="auto">
            <a:xfrm>
              <a:off x="1610" y="2215"/>
              <a:ext cx="189" cy="22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57"/>
                </a:cxn>
                <a:cxn ang="0">
                  <a:pos x="8" y="80"/>
                </a:cxn>
                <a:cxn ang="0">
                  <a:pos x="18" y="105"/>
                </a:cxn>
                <a:cxn ang="0">
                  <a:pos x="33" y="137"/>
                </a:cxn>
                <a:cxn ang="0">
                  <a:pos x="54" y="173"/>
                </a:cxn>
                <a:cxn ang="0">
                  <a:pos x="80" y="215"/>
                </a:cxn>
                <a:cxn ang="0">
                  <a:pos x="113" y="257"/>
                </a:cxn>
                <a:cxn ang="0">
                  <a:pos x="151" y="299"/>
                </a:cxn>
                <a:cxn ang="0">
                  <a:pos x="194" y="337"/>
                </a:cxn>
                <a:cxn ang="0">
                  <a:pos x="234" y="369"/>
                </a:cxn>
                <a:cxn ang="0">
                  <a:pos x="272" y="396"/>
                </a:cxn>
                <a:cxn ang="0">
                  <a:pos x="307" y="418"/>
                </a:cxn>
                <a:cxn ang="0">
                  <a:pos x="358" y="445"/>
                </a:cxn>
                <a:cxn ang="0">
                  <a:pos x="379" y="453"/>
                </a:cxn>
                <a:cxn ang="0">
                  <a:pos x="369" y="428"/>
                </a:cxn>
                <a:cxn ang="0">
                  <a:pos x="362" y="422"/>
                </a:cxn>
                <a:cxn ang="0">
                  <a:pos x="343" y="405"/>
                </a:cxn>
                <a:cxn ang="0">
                  <a:pos x="327" y="394"/>
                </a:cxn>
                <a:cxn ang="0">
                  <a:pos x="295" y="363"/>
                </a:cxn>
                <a:cxn ang="0">
                  <a:pos x="257" y="329"/>
                </a:cxn>
                <a:cxn ang="0">
                  <a:pos x="238" y="310"/>
                </a:cxn>
                <a:cxn ang="0">
                  <a:pos x="200" y="270"/>
                </a:cxn>
                <a:cxn ang="0">
                  <a:pos x="181" y="251"/>
                </a:cxn>
                <a:cxn ang="0">
                  <a:pos x="149" y="211"/>
                </a:cxn>
                <a:cxn ang="0">
                  <a:pos x="135" y="194"/>
                </a:cxn>
                <a:cxn ang="0">
                  <a:pos x="111" y="158"/>
                </a:cxn>
                <a:cxn ang="0">
                  <a:pos x="88" y="122"/>
                </a:cxn>
                <a:cxn ang="0">
                  <a:pos x="48" y="61"/>
                </a:cxn>
                <a:cxn ang="0">
                  <a:pos x="19" y="1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79" h="453">
                  <a:moveTo>
                    <a:pt x="10" y="0"/>
                  </a:moveTo>
                  <a:lnTo>
                    <a:pt x="0" y="57"/>
                  </a:lnTo>
                  <a:lnTo>
                    <a:pt x="8" y="80"/>
                  </a:lnTo>
                  <a:lnTo>
                    <a:pt x="18" y="105"/>
                  </a:lnTo>
                  <a:lnTo>
                    <a:pt x="33" y="137"/>
                  </a:lnTo>
                  <a:lnTo>
                    <a:pt x="54" y="173"/>
                  </a:lnTo>
                  <a:lnTo>
                    <a:pt x="80" y="215"/>
                  </a:lnTo>
                  <a:lnTo>
                    <a:pt x="113" y="257"/>
                  </a:lnTo>
                  <a:lnTo>
                    <a:pt x="151" y="299"/>
                  </a:lnTo>
                  <a:lnTo>
                    <a:pt x="194" y="337"/>
                  </a:lnTo>
                  <a:lnTo>
                    <a:pt x="234" y="369"/>
                  </a:lnTo>
                  <a:lnTo>
                    <a:pt x="272" y="396"/>
                  </a:lnTo>
                  <a:lnTo>
                    <a:pt x="307" y="418"/>
                  </a:lnTo>
                  <a:lnTo>
                    <a:pt x="358" y="445"/>
                  </a:lnTo>
                  <a:lnTo>
                    <a:pt x="379" y="453"/>
                  </a:lnTo>
                  <a:lnTo>
                    <a:pt x="369" y="428"/>
                  </a:lnTo>
                  <a:lnTo>
                    <a:pt x="362" y="422"/>
                  </a:lnTo>
                  <a:lnTo>
                    <a:pt x="343" y="405"/>
                  </a:lnTo>
                  <a:lnTo>
                    <a:pt x="327" y="394"/>
                  </a:lnTo>
                  <a:lnTo>
                    <a:pt x="295" y="363"/>
                  </a:lnTo>
                  <a:lnTo>
                    <a:pt x="257" y="329"/>
                  </a:lnTo>
                  <a:lnTo>
                    <a:pt x="238" y="310"/>
                  </a:lnTo>
                  <a:lnTo>
                    <a:pt x="200" y="270"/>
                  </a:lnTo>
                  <a:lnTo>
                    <a:pt x="181" y="251"/>
                  </a:lnTo>
                  <a:lnTo>
                    <a:pt x="149" y="211"/>
                  </a:lnTo>
                  <a:lnTo>
                    <a:pt x="135" y="194"/>
                  </a:lnTo>
                  <a:lnTo>
                    <a:pt x="111" y="158"/>
                  </a:lnTo>
                  <a:lnTo>
                    <a:pt x="88" y="122"/>
                  </a:lnTo>
                  <a:lnTo>
                    <a:pt x="48" y="61"/>
                  </a:lnTo>
                  <a:lnTo>
                    <a:pt x="19" y="1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6" name="Freeform 34"/>
            <p:cNvSpPr>
              <a:spLocks/>
            </p:cNvSpPr>
            <p:nvPr/>
          </p:nvSpPr>
          <p:spPr bwMode="auto">
            <a:xfrm>
              <a:off x="1658" y="2218"/>
              <a:ext cx="137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"/>
                </a:cxn>
                <a:cxn ang="0">
                  <a:pos x="8" y="76"/>
                </a:cxn>
                <a:cxn ang="0">
                  <a:pos x="27" y="112"/>
                </a:cxn>
                <a:cxn ang="0">
                  <a:pos x="61" y="159"/>
                </a:cxn>
                <a:cxn ang="0">
                  <a:pos x="84" y="182"/>
                </a:cxn>
                <a:cxn ang="0">
                  <a:pos x="135" y="224"/>
                </a:cxn>
                <a:cxn ang="0">
                  <a:pos x="192" y="258"/>
                </a:cxn>
                <a:cxn ang="0">
                  <a:pos x="274" y="296"/>
                </a:cxn>
                <a:cxn ang="0">
                  <a:pos x="267" y="262"/>
                </a:cxn>
                <a:cxn ang="0">
                  <a:pos x="221" y="234"/>
                </a:cxn>
                <a:cxn ang="0">
                  <a:pos x="164" y="192"/>
                </a:cxn>
                <a:cxn ang="0">
                  <a:pos x="111" y="146"/>
                </a:cxn>
                <a:cxn ang="0">
                  <a:pos x="73" y="102"/>
                </a:cxn>
                <a:cxn ang="0">
                  <a:pos x="27" y="4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4" h="296">
                  <a:moveTo>
                    <a:pt x="0" y="0"/>
                  </a:moveTo>
                  <a:lnTo>
                    <a:pt x="0" y="62"/>
                  </a:lnTo>
                  <a:lnTo>
                    <a:pt x="8" y="76"/>
                  </a:lnTo>
                  <a:lnTo>
                    <a:pt x="27" y="112"/>
                  </a:lnTo>
                  <a:lnTo>
                    <a:pt x="61" y="159"/>
                  </a:lnTo>
                  <a:lnTo>
                    <a:pt x="84" y="182"/>
                  </a:lnTo>
                  <a:lnTo>
                    <a:pt x="135" y="224"/>
                  </a:lnTo>
                  <a:lnTo>
                    <a:pt x="192" y="258"/>
                  </a:lnTo>
                  <a:lnTo>
                    <a:pt x="274" y="296"/>
                  </a:lnTo>
                  <a:lnTo>
                    <a:pt x="267" y="262"/>
                  </a:lnTo>
                  <a:lnTo>
                    <a:pt x="221" y="234"/>
                  </a:lnTo>
                  <a:lnTo>
                    <a:pt x="164" y="192"/>
                  </a:lnTo>
                  <a:lnTo>
                    <a:pt x="111" y="146"/>
                  </a:lnTo>
                  <a:lnTo>
                    <a:pt x="73" y="102"/>
                  </a:lnTo>
                  <a:lnTo>
                    <a:pt x="27" y="4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7" name="Freeform 35"/>
            <p:cNvSpPr>
              <a:spLocks/>
            </p:cNvSpPr>
            <p:nvPr/>
          </p:nvSpPr>
          <p:spPr bwMode="auto">
            <a:xfrm>
              <a:off x="1559" y="2218"/>
              <a:ext cx="401" cy="391"/>
            </a:xfrm>
            <a:custGeom>
              <a:avLst/>
              <a:gdLst/>
              <a:ahLst/>
              <a:cxnLst>
                <a:cxn ang="0">
                  <a:pos x="21" y="102"/>
                </a:cxn>
                <a:cxn ang="0">
                  <a:pos x="68" y="175"/>
                </a:cxn>
                <a:cxn ang="0">
                  <a:pos x="91" y="201"/>
                </a:cxn>
                <a:cxn ang="0">
                  <a:pos x="53" y="226"/>
                </a:cxn>
                <a:cxn ang="0">
                  <a:pos x="0" y="291"/>
                </a:cxn>
                <a:cxn ang="0">
                  <a:pos x="13" y="372"/>
                </a:cxn>
                <a:cxn ang="0">
                  <a:pos x="43" y="408"/>
                </a:cxn>
                <a:cxn ang="0">
                  <a:pos x="97" y="433"/>
                </a:cxn>
                <a:cxn ang="0">
                  <a:pos x="70" y="538"/>
                </a:cxn>
                <a:cxn ang="0">
                  <a:pos x="91" y="606"/>
                </a:cxn>
                <a:cxn ang="0">
                  <a:pos x="129" y="635"/>
                </a:cxn>
                <a:cxn ang="0">
                  <a:pos x="169" y="652"/>
                </a:cxn>
                <a:cxn ang="0">
                  <a:pos x="220" y="711"/>
                </a:cxn>
                <a:cxn ang="0">
                  <a:pos x="272" y="770"/>
                </a:cxn>
                <a:cxn ang="0">
                  <a:pos x="369" y="779"/>
                </a:cxn>
                <a:cxn ang="0">
                  <a:pos x="431" y="699"/>
                </a:cxn>
                <a:cxn ang="0">
                  <a:pos x="492" y="760"/>
                </a:cxn>
                <a:cxn ang="0">
                  <a:pos x="562" y="771"/>
                </a:cxn>
                <a:cxn ang="0">
                  <a:pos x="623" y="726"/>
                </a:cxn>
                <a:cxn ang="0">
                  <a:pos x="656" y="661"/>
                </a:cxn>
                <a:cxn ang="0">
                  <a:pos x="800" y="642"/>
                </a:cxn>
                <a:cxn ang="0">
                  <a:pos x="625" y="638"/>
                </a:cxn>
                <a:cxn ang="0">
                  <a:pos x="589" y="705"/>
                </a:cxn>
                <a:cxn ang="0">
                  <a:pos x="551" y="722"/>
                </a:cxn>
                <a:cxn ang="0">
                  <a:pos x="464" y="694"/>
                </a:cxn>
                <a:cxn ang="0">
                  <a:pos x="437" y="669"/>
                </a:cxn>
                <a:cxn ang="0">
                  <a:pos x="414" y="673"/>
                </a:cxn>
                <a:cxn ang="0">
                  <a:pos x="382" y="699"/>
                </a:cxn>
                <a:cxn ang="0">
                  <a:pos x="338" y="720"/>
                </a:cxn>
                <a:cxn ang="0">
                  <a:pos x="253" y="682"/>
                </a:cxn>
                <a:cxn ang="0">
                  <a:pos x="230" y="612"/>
                </a:cxn>
                <a:cxn ang="0">
                  <a:pos x="146" y="600"/>
                </a:cxn>
                <a:cxn ang="0">
                  <a:pos x="114" y="561"/>
                </a:cxn>
                <a:cxn ang="0">
                  <a:pos x="112" y="465"/>
                </a:cxn>
                <a:cxn ang="0">
                  <a:pos x="137" y="429"/>
                </a:cxn>
                <a:cxn ang="0">
                  <a:pos x="87" y="399"/>
                </a:cxn>
                <a:cxn ang="0">
                  <a:pos x="55" y="363"/>
                </a:cxn>
                <a:cxn ang="0">
                  <a:pos x="55" y="272"/>
                </a:cxn>
                <a:cxn ang="0">
                  <a:pos x="99" y="220"/>
                </a:cxn>
                <a:cxn ang="0">
                  <a:pos x="30" y="0"/>
                </a:cxn>
              </a:cxnLst>
              <a:rect l="0" t="0" r="r" b="b"/>
              <a:pathLst>
                <a:path w="800" h="781">
                  <a:moveTo>
                    <a:pt x="30" y="0"/>
                  </a:moveTo>
                  <a:lnTo>
                    <a:pt x="21" y="102"/>
                  </a:lnTo>
                  <a:lnTo>
                    <a:pt x="47" y="144"/>
                  </a:lnTo>
                  <a:lnTo>
                    <a:pt x="68" y="175"/>
                  </a:lnTo>
                  <a:lnTo>
                    <a:pt x="85" y="194"/>
                  </a:lnTo>
                  <a:lnTo>
                    <a:pt x="91" y="201"/>
                  </a:lnTo>
                  <a:lnTo>
                    <a:pt x="72" y="213"/>
                  </a:lnTo>
                  <a:lnTo>
                    <a:pt x="53" y="226"/>
                  </a:lnTo>
                  <a:lnTo>
                    <a:pt x="32" y="243"/>
                  </a:lnTo>
                  <a:lnTo>
                    <a:pt x="0" y="291"/>
                  </a:lnTo>
                  <a:lnTo>
                    <a:pt x="0" y="346"/>
                  </a:lnTo>
                  <a:lnTo>
                    <a:pt x="13" y="372"/>
                  </a:lnTo>
                  <a:lnTo>
                    <a:pt x="28" y="393"/>
                  </a:lnTo>
                  <a:lnTo>
                    <a:pt x="43" y="408"/>
                  </a:lnTo>
                  <a:lnTo>
                    <a:pt x="61" y="420"/>
                  </a:lnTo>
                  <a:lnTo>
                    <a:pt x="97" y="433"/>
                  </a:lnTo>
                  <a:lnTo>
                    <a:pt x="80" y="481"/>
                  </a:lnTo>
                  <a:lnTo>
                    <a:pt x="70" y="538"/>
                  </a:lnTo>
                  <a:lnTo>
                    <a:pt x="78" y="581"/>
                  </a:lnTo>
                  <a:lnTo>
                    <a:pt x="91" y="606"/>
                  </a:lnTo>
                  <a:lnTo>
                    <a:pt x="116" y="629"/>
                  </a:lnTo>
                  <a:lnTo>
                    <a:pt x="129" y="635"/>
                  </a:lnTo>
                  <a:lnTo>
                    <a:pt x="150" y="646"/>
                  </a:lnTo>
                  <a:lnTo>
                    <a:pt x="169" y="652"/>
                  </a:lnTo>
                  <a:lnTo>
                    <a:pt x="211" y="657"/>
                  </a:lnTo>
                  <a:lnTo>
                    <a:pt x="220" y="711"/>
                  </a:lnTo>
                  <a:lnTo>
                    <a:pt x="247" y="752"/>
                  </a:lnTo>
                  <a:lnTo>
                    <a:pt x="272" y="770"/>
                  </a:lnTo>
                  <a:lnTo>
                    <a:pt x="306" y="781"/>
                  </a:lnTo>
                  <a:lnTo>
                    <a:pt x="369" y="779"/>
                  </a:lnTo>
                  <a:lnTo>
                    <a:pt x="407" y="751"/>
                  </a:lnTo>
                  <a:lnTo>
                    <a:pt x="431" y="699"/>
                  </a:lnTo>
                  <a:lnTo>
                    <a:pt x="454" y="730"/>
                  </a:lnTo>
                  <a:lnTo>
                    <a:pt x="492" y="760"/>
                  </a:lnTo>
                  <a:lnTo>
                    <a:pt x="513" y="770"/>
                  </a:lnTo>
                  <a:lnTo>
                    <a:pt x="562" y="771"/>
                  </a:lnTo>
                  <a:lnTo>
                    <a:pt x="606" y="743"/>
                  </a:lnTo>
                  <a:lnTo>
                    <a:pt x="623" y="726"/>
                  </a:lnTo>
                  <a:lnTo>
                    <a:pt x="635" y="707"/>
                  </a:lnTo>
                  <a:lnTo>
                    <a:pt x="656" y="661"/>
                  </a:lnTo>
                  <a:lnTo>
                    <a:pt x="768" y="673"/>
                  </a:lnTo>
                  <a:lnTo>
                    <a:pt x="800" y="642"/>
                  </a:lnTo>
                  <a:lnTo>
                    <a:pt x="631" y="623"/>
                  </a:lnTo>
                  <a:lnTo>
                    <a:pt x="625" y="638"/>
                  </a:lnTo>
                  <a:lnTo>
                    <a:pt x="614" y="671"/>
                  </a:lnTo>
                  <a:lnTo>
                    <a:pt x="589" y="705"/>
                  </a:lnTo>
                  <a:lnTo>
                    <a:pt x="572" y="716"/>
                  </a:lnTo>
                  <a:lnTo>
                    <a:pt x="551" y="722"/>
                  </a:lnTo>
                  <a:lnTo>
                    <a:pt x="505" y="714"/>
                  </a:lnTo>
                  <a:lnTo>
                    <a:pt x="464" y="694"/>
                  </a:lnTo>
                  <a:lnTo>
                    <a:pt x="448" y="680"/>
                  </a:lnTo>
                  <a:lnTo>
                    <a:pt x="437" y="669"/>
                  </a:lnTo>
                  <a:lnTo>
                    <a:pt x="426" y="657"/>
                  </a:lnTo>
                  <a:lnTo>
                    <a:pt x="414" y="673"/>
                  </a:lnTo>
                  <a:lnTo>
                    <a:pt x="399" y="686"/>
                  </a:lnTo>
                  <a:lnTo>
                    <a:pt x="382" y="699"/>
                  </a:lnTo>
                  <a:lnTo>
                    <a:pt x="361" y="713"/>
                  </a:lnTo>
                  <a:lnTo>
                    <a:pt x="338" y="720"/>
                  </a:lnTo>
                  <a:lnTo>
                    <a:pt x="289" y="714"/>
                  </a:lnTo>
                  <a:lnTo>
                    <a:pt x="253" y="682"/>
                  </a:lnTo>
                  <a:lnTo>
                    <a:pt x="234" y="648"/>
                  </a:lnTo>
                  <a:lnTo>
                    <a:pt x="230" y="612"/>
                  </a:lnTo>
                  <a:lnTo>
                    <a:pt x="184" y="614"/>
                  </a:lnTo>
                  <a:lnTo>
                    <a:pt x="146" y="600"/>
                  </a:lnTo>
                  <a:lnTo>
                    <a:pt x="129" y="583"/>
                  </a:lnTo>
                  <a:lnTo>
                    <a:pt x="114" y="561"/>
                  </a:lnTo>
                  <a:lnTo>
                    <a:pt x="104" y="507"/>
                  </a:lnTo>
                  <a:lnTo>
                    <a:pt x="112" y="465"/>
                  </a:lnTo>
                  <a:lnTo>
                    <a:pt x="129" y="439"/>
                  </a:lnTo>
                  <a:lnTo>
                    <a:pt x="137" y="429"/>
                  </a:lnTo>
                  <a:lnTo>
                    <a:pt x="121" y="422"/>
                  </a:lnTo>
                  <a:lnTo>
                    <a:pt x="87" y="399"/>
                  </a:lnTo>
                  <a:lnTo>
                    <a:pt x="70" y="382"/>
                  </a:lnTo>
                  <a:lnTo>
                    <a:pt x="55" y="363"/>
                  </a:lnTo>
                  <a:lnTo>
                    <a:pt x="40" y="317"/>
                  </a:lnTo>
                  <a:lnTo>
                    <a:pt x="55" y="272"/>
                  </a:lnTo>
                  <a:lnTo>
                    <a:pt x="68" y="253"/>
                  </a:lnTo>
                  <a:lnTo>
                    <a:pt x="99" y="220"/>
                  </a:lnTo>
                  <a:lnTo>
                    <a:pt x="125" y="19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8" name="Freeform 36"/>
            <p:cNvSpPr>
              <a:spLocks/>
            </p:cNvSpPr>
            <p:nvPr/>
          </p:nvSpPr>
          <p:spPr bwMode="auto">
            <a:xfrm>
              <a:off x="1363" y="2125"/>
              <a:ext cx="170" cy="156"/>
            </a:xfrm>
            <a:custGeom>
              <a:avLst/>
              <a:gdLst/>
              <a:ahLst/>
              <a:cxnLst>
                <a:cxn ang="0">
                  <a:pos x="340" y="4"/>
                </a:cxn>
                <a:cxn ang="0">
                  <a:pos x="173" y="0"/>
                </a:cxn>
                <a:cxn ang="0">
                  <a:pos x="55" y="10"/>
                </a:cxn>
                <a:cxn ang="0">
                  <a:pos x="17" y="21"/>
                </a:cxn>
                <a:cxn ang="0">
                  <a:pos x="0" y="37"/>
                </a:cxn>
                <a:cxn ang="0">
                  <a:pos x="4" y="54"/>
                </a:cxn>
                <a:cxn ang="0">
                  <a:pos x="19" y="69"/>
                </a:cxn>
                <a:cxn ang="0">
                  <a:pos x="38" y="82"/>
                </a:cxn>
                <a:cxn ang="0">
                  <a:pos x="63" y="96"/>
                </a:cxn>
                <a:cxn ang="0">
                  <a:pos x="99" y="122"/>
                </a:cxn>
                <a:cxn ang="0">
                  <a:pos x="105" y="137"/>
                </a:cxn>
                <a:cxn ang="0">
                  <a:pos x="97" y="154"/>
                </a:cxn>
                <a:cxn ang="0">
                  <a:pos x="82" y="173"/>
                </a:cxn>
                <a:cxn ang="0">
                  <a:pos x="65" y="194"/>
                </a:cxn>
                <a:cxn ang="0">
                  <a:pos x="42" y="227"/>
                </a:cxn>
                <a:cxn ang="0">
                  <a:pos x="36" y="278"/>
                </a:cxn>
                <a:cxn ang="0">
                  <a:pos x="46" y="295"/>
                </a:cxn>
                <a:cxn ang="0">
                  <a:pos x="67" y="308"/>
                </a:cxn>
                <a:cxn ang="0">
                  <a:pos x="124" y="312"/>
                </a:cxn>
                <a:cxn ang="0">
                  <a:pos x="179" y="288"/>
                </a:cxn>
                <a:cxn ang="0">
                  <a:pos x="204" y="272"/>
                </a:cxn>
                <a:cxn ang="0">
                  <a:pos x="223" y="257"/>
                </a:cxn>
                <a:cxn ang="0">
                  <a:pos x="240" y="244"/>
                </a:cxn>
                <a:cxn ang="0">
                  <a:pos x="226" y="227"/>
                </a:cxn>
                <a:cxn ang="0">
                  <a:pos x="211" y="240"/>
                </a:cxn>
                <a:cxn ang="0">
                  <a:pos x="160" y="272"/>
                </a:cxn>
                <a:cxn ang="0">
                  <a:pos x="133" y="286"/>
                </a:cxn>
                <a:cxn ang="0">
                  <a:pos x="110" y="291"/>
                </a:cxn>
                <a:cxn ang="0">
                  <a:pos x="95" y="289"/>
                </a:cxn>
                <a:cxn ang="0">
                  <a:pos x="88" y="272"/>
                </a:cxn>
                <a:cxn ang="0">
                  <a:pos x="99" y="225"/>
                </a:cxn>
                <a:cxn ang="0">
                  <a:pos x="124" y="187"/>
                </a:cxn>
                <a:cxn ang="0">
                  <a:pos x="150" y="162"/>
                </a:cxn>
                <a:cxn ang="0">
                  <a:pos x="160" y="154"/>
                </a:cxn>
                <a:cxn ang="0">
                  <a:pos x="154" y="96"/>
                </a:cxn>
                <a:cxn ang="0">
                  <a:pos x="122" y="80"/>
                </a:cxn>
                <a:cxn ang="0">
                  <a:pos x="89" y="63"/>
                </a:cxn>
                <a:cxn ang="0">
                  <a:pos x="70" y="48"/>
                </a:cxn>
                <a:cxn ang="0">
                  <a:pos x="70" y="42"/>
                </a:cxn>
                <a:cxn ang="0">
                  <a:pos x="78" y="38"/>
                </a:cxn>
                <a:cxn ang="0">
                  <a:pos x="215" y="29"/>
                </a:cxn>
                <a:cxn ang="0">
                  <a:pos x="325" y="31"/>
                </a:cxn>
                <a:cxn ang="0">
                  <a:pos x="340" y="4"/>
                </a:cxn>
                <a:cxn ang="0">
                  <a:pos x="340" y="4"/>
                </a:cxn>
              </a:cxnLst>
              <a:rect l="0" t="0" r="r" b="b"/>
              <a:pathLst>
                <a:path w="340" h="312">
                  <a:moveTo>
                    <a:pt x="340" y="4"/>
                  </a:moveTo>
                  <a:lnTo>
                    <a:pt x="173" y="0"/>
                  </a:lnTo>
                  <a:lnTo>
                    <a:pt x="55" y="10"/>
                  </a:lnTo>
                  <a:lnTo>
                    <a:pt x="17" y="21"/>
                  </a:lnTo>
                  <a:lnTo>
                    <a:pt x="0" y="37"/>
                  </a:lnTo>
                  <a:lnTo>
                    <a:pt x="4" y="54"/>
                  </a:lnTo>
                  <a:lnTo>
                    <a:pt x="19" y="69"/>
                  </a:lnTo>
                  <a:lnTo>
                    <a:pt x="38" y="82"/>
                  </a:lnTo>
                  <a:lnTo>
                    <a:pt x="63" y="96"/>
                  </a:lnTo>
                  <a:lnTo>
                    <a:pt x="99" y="122"/>
                  </a:lnTo>
                  <a:lnTo>
                    <a:pt x="105" y="137"/>
                  </a:lnTo>
                  <a:lnTo>
                    <a:pt x="97" y="154"/>
                  </a:lnTo>
                  <a:lnTo>
                    <a:pt x="82" y="173"/>
                  </a:lnTo>
                  <a:lnTo>
                    <a:pt x="65" y="194"/>
                  </a:lnTo>
                  <a:lnTo>
                    <a:pt x="42" y="227"/>
                  </a:lnTo>
                  <a:lnTo>
                    <a:pt x="36" y="278"/>
                  </a:lnTo>
                  <a:lnTo>
                    <a:pt x="46" y="295"/>
                  </a:lnTo>
                  <a:lnTo>
                    <a:pt x="67" y="308"/>
                  </a:lnTo>
                  <a:lnTo>
                    <a:pt x="124" y="312"/>
                  </a:lnTo>
                  <a:lnTo>
                    <a:pt x="179" y="288"/>
                  </a:lnTo>
                  <a:lnTo>
                    <a:pt x="204" y="272"/>
                  </a:lnTo>
                  <a:lnTo>
                    <a:pt x="223" y="257"/>
                  </a:lnTo>
                  <a:lnTo>
                    <a:pt x="240" y="244"/>
                  </a:lnTo>
                  <a:lnTo>
                    <a:pt x="226" y="227"/>
                  </a:lnTo>
                  <a:lnTo>
                    <a:pt x="211" y="240"/>
                  </a:lnTo>
                  <a:lnTo>
                    <a:pt x="160" y="272"/>
                  </a:lnTo>
                  <a:lnTo>
                    <a:pt x="133" y="286"/>
                  </a:lnTo>
                  <a:lnTo>
                    <a:pt x="110" y="291"/>
                  </a:lnTo>
                  <a:lnTo>
                    <a:pt x="95" y="289"/>
                  </a:lnTo>
                  <a:lnTo>
                    <a:pt x="88" y="272"/>
                  </a:lnTo>
                  <a:lnTo>
                    <a:pt x="99" y="225"/>
                  </a:lnTo>
                  <a:lnTo>
                    <a:pt x="124" y="187"/>
                  </a:lnTo>
                  <a:lnTo>
                    <a:pt x="150" y="162"/>
                  </a:lnTo>
                  <a:lnTo>
                    <a:pt x="160" y="154"/>
                  </a:lnTo>
                  <a:lnTo>
                    <a:pt x="154" y="96"/>
                  </a:lnTo>
                  <a:lnTo>
                    <a:pt x="122" y="80"/>
                  </a:lnTo>
                  <a:lnTo>
                    <a:pt x="89" y="63"/>
                  </a:lnTo>
                  <a:lnTo>
                    <a:pt x="70" y="48"/>
                  </a:lnTo>
                  <a:lnTo>
                    <a:pt x="70" y="42"/>
                  </a:lnTo>
                  <a:lnTo>
                    <a:pt x="78" y="38"/>
                  </a:lnTo>
                  <a:lnTo>
                    <a:pt x="215" y="29"/>
                  </a:lnTo>
                  <a:lnTo>
                    <a:pt x="325" y="31"/>
                  </a:lnTo>
                  <a:lnTo>
                    <a:pt x="340" y="4"/>
                  </a:lnTo>
                  <a:lnTo>
                    <a:pt x="34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89" name="Freeform 37"/>
            <p:cNvSpPr>
              <a:spLocks/>
            </p:cNvSpPr>
            <p:nvPr/>
          </p:nvSpPr>
          <p:spPr bwMode="auto">
            <a:xfrm>
              <a:off x="1421" y="2147"/>
              <a:ext cx="127" cy="112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42" y="17"/>
                </a:cxn>
                <a:cxn ang="0">
                  <a:pos x="228" y="36"/>
                </a:cxn>
                <a:cxn ang="0">
                  <a:pos x="209" y="59"/>
                </a:cxn>
                <a:cxn ang="0">
                  <a:pos x="164" y="109"/>
                </a:cxn>
                <a:cxn ang="0">
                  <a:pos x="120" y="150"/>
                </a:cxn>
                <a:cxn ang="0">
                  <a:pos x="101" y="166"/>
                </a:cxn>
                <a:cxn ang="0">
                  <a:pos x="80" y="179"/>
                </a:cxn>
                <a:cxn ang="0">
                  <a:pos x="44" y="204"/>
                </a:cxn>
                <a:cxn ang="0">
                  <a:pos x="6" y="224"/>
                </a:cxn>
                <a:cxn ang="0">
                  <a:pos x="0" y="192"/>
                </a:cxn>
                <a:cxn ang="0">
                  <a:pos x="21" y="173"/>
                </a:cxn>
                <a:cxn ang="0">
                  <a:pos x="67" y="128"/>
                </a:cxn>
                <a:cxn ang="0">
                  <a:pos x="82" y="114"/>
                </a:cxn>
                <a:cxn ang="0">
                  <a:pos x="95" y="101"/>
                </a:cxn>
                <a:cxn ang="0">
                  <a:pos x="124" y="74"/>
                </a:cxn>
                <a:cxn ang="0">
                  <a:pos x="173" y="33"/>
                </a:cxn>
                <a:cxn ang="0">
                  <a:pos x="209" y="12"/>
                </a:cxn>
                <a:cxn ang="0">
                  <a:pos x="234" y="2"/>
                </a:cxn>
                <a:cxn ang="0">
                  <a:pos x="255" y="0"/>
                </a:cxn>
                <a:cxn ang="0">
                  <a:pos x="255" y="0"/>
                </a:cxn>
              </a:cxnLst>
              <a:rect l="0" t="0" r="r" b="b"/>
              <a:pathLst>
                <a:path w="255" h="224">
                  <a:moveTo>
                    <a:pt x="255" y="0"/>
                  </a:moveTo>
                  <a:lnTo>
                    <a:pt x="242" y="17"/>
                  </a:lnTo>
                  <a:lnTo>
                    <a:pt x="228" y="36"/>
                  </a:lnTo>
                  <a:lnTo>
                    <a:pt x="209" y="59"/>
                  </a:lnTo>
                  <a:lnTo>
                    <a:pt x="164" y="109"/>
                  </a:lnTo>
                  <a:lnTo>
                    <a:pt x="120" y="150"/>
                  </a:lnTo>
                  <a:lnTo>
                    <a:pt x="101" y="166"/>
                  </a:lnTo>
                  <a:lnTo>
                    <a:pt x="80" y="179"/>
                  </a:lnTo>
                  <a:lnTo>
                    <a:pt x="44" y="204"/>
                  </a:lnTo>
                  <a:lnTo>
                    <a:pt x="6" y="224"/>
                  </a:lnTo>
                  <a:lnTo>
                    <a:pt x="0" y="192"/>
                  </a:lnTo>
                  <a:lnTo>
                    <a:pt x="21" y="173"/>
                  </a:lnTo>
                  <a:lnTo>
                    <a:pt x="67" y="128"/>
                  </a:lnTo>
                  <a:lnTo>
                    <a:pt x="82" y="114"/>
                  </a:lnTo>
                  <a:lnTo>
                    <a:pt x="95" y="101"/>
                  </a:lnTo>
                  <a:lnTo>
                    <a:pt x="124" y="74"/>
                  </a:lnTo>
                  <a:lnTo>
                    <a:pt x="173" y="33"/>
                  </a:lnTo>
                  <a:lnTo>
                    <a:pt x="209" y="12"/>
                  </a:lnTo>
                  <a:lnTo>
                    <a:pt x="234" y="2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0" name="Freeform 38"/>
            <p:cNvSpPr>
              <a:spLocks/>
            </p:cNvSpPr>
            <p:nvPr/>
          </p:nvSpPr>
          <p:spPr bwMode="auto">
            <a:xfrm>
              <a:off x="1567" y="2023"/>
              <a:ext cx="51" cy="7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57" y="46"/>
                </a:cxn>
                <a:cxn ang="0">
                  <a:pos x="63" y="107"/>
                </a:cxn>
                <a:cxn ang="0">
                  <a:pos x="61" y="150"/>
                </a:cxn>
                <a:cxn ang="0">
                  <a:pos x="87" y="141"/>
                </a:cxn>
                <a:cxn ang="0">
                  <a:pos x="103" y="103"/>
                </a:cxn>
                <a:cxn ang="0">
                  <a:pos x="101" y="42"/>
                </a:cxn>
                <a:cxn ang="0">
                  <a:pos x="93" y="31"/>
                </a:cxn>
                <a:cxn ang="0">
                  <a:pos x="84" y="21"/>
                </a:cxn>
                <a:cxn ang="0">
                  <a:pos x="65" y="8"/>
                </a:cxn>
                <a:cxn ang="0">
                  <a:pos x="42" y="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103" h="150">
                  <a:moveTo>
                    <a:pt x="0" y="23"/>
                  </a:moveTo>
                  <a:lnTo>
                    <a:pt x="57" y="46"/>
                  </a:lnTo>
                  <a:lnTo>
                    <a:pt x="63" y="107"/>
                  </a:lnTo>
                  <a:lnTo>
                    <a:pt x="61" y="150"/>
                  </a:lnTo>
                  <a:lnTo>
                    <a:pt x="87" y="141"/>
                  </a:lnTo>
                  <a:lnTo>
                    <a:pt x="103" y="103"/>
                  </a:lnTo>
                  <a:lnTo>
                    <a:pt x="101" y="42"/>
                  </a:lnTo>
                  <a:lnTo>
                    <a:pt x="93" y="31"/>
                  </a:lnTo>
                  <a:lnTo>
                    <a:pt x="84" y="21"/>
                  </a:lnTo>
                  <a:lnTo>
                    <a:pt x="65" y="8"/>
                  </a:lnTo>
                  <a:lnTo>
                    <a:pt x="42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1" name="Freeform 39"/>
            <p:cNvSpPr>
              <a:spLocks/>
            </p:cNvSpPr>
            <p:nvPr/>
          </p:nvSpPr>
          <p:spPr bwMode="auto">
            <a:xfrm>
              <a:off x="1636" y="2000"/>
              <a:ext cx="103" cy="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7" y="38"/>
                </a:cxn>
                <a:cxn ang="0">
                  <a:pos x="15" y="30"/>
                </a:cxn>
                <a:cxn ang="0">
                  <a:pos x="26" y="20"/>
                </a:cxn>
                <a:cxn ang="0">
                  <a:pos x="40" y="11"/>
                </a:cxn>
                <a:cxn ang="0">
                  <a:pos x="55" y="3"/>
                </a:cxn>
                <a:cxn ang="0">
                  <a:pos x="87" y="0"/>
                </a:cxn>
                <a:cxn ang="0">
                  <a:pos x="146" y="22"/>
                </a:cxn>
                <a:cxn ang="0">
                  <a:pos x="171" y="38"/>
                </a:cxn>
                <a:cxn ang="0">
                  <a:pos x="205" y="58"/>
                </a:cxn>
                <a:cxn ang="0">
                  <a:pos x="178" y="74"/>
                </a:cxn>
                <a:cxn ang="0">
                  <a:pos x="169" y="68"/>
                </a:cxn>
                <a:cxn ang="0">
                  <a:pos x="144" y="53"/>
                </a:cxn>
                <a:cxn ang="0">
                  <a:pos x="114" y="36"/>
                </a:cxn>
                <a:cxn ang="0">
                  <a:pos x="87" y="24"/>
                </a:cxn>
                <a:cxn ang="0">
                  <a:pos x="64" y="28"/>
                </a:cxn>
                <a:cxn ang="0">
                  <a:pos x="42" y="41"/>
                </a:cxn>
                <a:cxn ang="0">
                  <a:pos x="22" y="55"/>
                </a:cxn>
                <a:cxn ang="0">
                  <a:pos x="15" y="62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205" h="74">
                  <a:moveTo>
                    <a:pt x="0" y="45"/>
                  </a:moveTo>
                  <a:lnTo>
                    <a:pt x="7" y="38"/>
                  </a:lnTo>
                  <a:lnTo>
                    <a:pt x="15" y="30"/>
                  </a:lnTo>
                  <a:lnTo>
                    <a:pt x="26" y="20"/>
                  </a:lnTo>
                  <a:lnTo>
                    <a:pt x="40" y="11"/>
                  </a:lnTo>
                  <a:lnTo>
                    <a:pt x="55" y="3"/>
                  </a:lnTo>
                  <a:lnTo>
                    <a:pt x="87" y="0"/>
                  </a:lnTo>
                  <a:lnTo>
                    <a:pt x="146" y="22"/>
                  </a:lnTo>
                  <a:lnTo>
                    <a:pt x="171" y="38"/>
                  </a:lnTo>
                  <a:lnTo>
                    <a:pt x="205" y="58"/>
                  </a:lnTo>
                  <a:lnTo>
                    <a:pt x="178" y="74"/>
                  </a:lnTo>
                  <a:lnTo>
                    <a:pt x="169" y="68"/>
                  </a:lnTo>
                  <a:lnTo>
                    <a:pt x="144" y="53"/>
                  </a:lnTo>
                  <a:lnTo>
                    <a:pt x="114" y="36"/>
                  </a:lnTo>
                  <a:lnTo>
                    <a:pt x="87" y="24"/>
                  </a:lnTo>
                  <a:lnTo>
                    <a:pt x="64" y="28"/>
                  </a:lnTo>
                  <a:lnTo>
                    <a:pt x="42" y="41"/>
                  </a:lnTo>
                  <a:lnTo>
                    <a:pt x="22" y="55"/>
                  </a:lnTo>
                  <a:lnTo>
                    <a:pt x="15" y="62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2" name="Freeform 40"/>
            <p:cNvSpPr>
              <a:spLocks/>
            </p:cNvSpPr>
            <p:nvPr/>
          </p:nvSpPr>
          <p:spPr bwMode="auto">
            <a:xfrm>
              <a:off x="1641" y="2044"/>
              <a:ext cx="137" cy="7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74" y="84"/>
                </a:cxn>
                <a:cxn ang="0">
                  <a:pos x="263" y="91"/>
                </a:cxn>
                <a:cxn ang="0">
                  <a:pos x="247" y="101"/>
                </a:cxn>
                <a:cxn ang="0">
                  <a:pos x="226" y="110"/>
                </a:cxn>
                <a:cxn ang="0">
                  <a:pos x="204" y="116"/>
                </a:cxn>
                <a:cxn ang="0">
                  <a:pos x="173" y="114"/>
                </a:cxn>
                <a:cxn ang="0">
                  <a:pos x="162" y="125"/>
                </a:cxn>
                <a:cxn ang="0">
                  <a:pos x="150" y="131"/>
                </a:cxn>
                <a:cxn ang="0">
                  <a:pos x="135" y="131"/>
                </a:cxn>
                <a:cxn ang="0">
                  <a:pos x="101" y="120"/>
                </a:cxn>
                <a:cxn ang="0">
                  <a:pos x="80" y="139"/>
                </a:cxn>
                <a:cxn ang="0">
                  <a:pos x="48" y="122"/>
                </a:cxn>
                <a:cxn ang="0">
                  <a:pos x="27" y="104"/>
                </a:cxn>
                <a:cxn ang="0">
                  <a:pos x="12" y="82"/>
                </a:cxn>
                <a:cxn ang="0">
                  <a:pos x="0" y="59"/>
                </a:cxn>
                <a:cxn ang="0">
                  <a:pos x="25" y="46"/>
                </a:cxn>
                <a:cxn ang="0">
                  <a:pos x="42" y="70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76" y="101"/>
                </a:cxn>
                <a:cxn ang="0">
                  <a:pos x="105" y="97"/>
                </a:cxn>
                <a:cxn ang="0">
                  <a:pos x="118" y="89"/>
                </a:cxn>
                <a:cxn ang="0">
                  <a:pos x="131" y="99"/>
                </a:cxn>
                <a:cxn ang="0">
                  <a:pos x="158" y="104"/>
                </a:cxn>
                <a:cxn ang="0">
                  <a:pos x="181" y="89"/>
                </a:cxn>
                <a:cxn ang="0">
                  <a:pos x="192" y="80"/>
                </a:cxn>
                <a:cxn ang="0">
                  <a:pos x="116" y="8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274" h="139">
                  <a:moveTo>
                    <a:pt x="131" y="0"/>
                  </a:moveTo>
                  <a:lnTo>
                    <a:pt x="274" y="84"/>
                  </a:lnTo>
                  <a:lnTo>
                    <a:pt x="263" y="91"/>
                  </a:lnTo>
                  <a:lnTo>
                    <a:pt x="247" y="101"/>
                  </a:lnTo>
                  <a:lnTo>
                    <a:pt x="226" y="110"/>
                  </a:lnTo>
                  <a:lnTo>
                    <a:pt x="204" y="116"/>
                  </a:lnTo>
                  <a:lnTo>
                    <a:pt x="173" y="114"/>
                  </a:lnTo>
                  <a:lnTo>
                    <a:pt x="162" y="125"/>
                  </a:lnTo>
                  <a:lnTo>
                    <a:pt x="150" y="131"/>
                  </a:lnTo>
                  <a:lnTo>
                    <a:pt x="135" y="131"/>
                  </a:lnTo>
                  <a:lnTo>
                    <a:pt x="101" y="120"/>
                  </a:lnTo>
                  <a:lnTo>
                    <a:pt x="80" y="139"/>
                  </a:lnTo>
                  <a:lnTo>
                    <a:pt x="48" y="122"/>
                  </a:lnTo>
                  <a:lnTo>
                    <a:pt x="27" y="104"/>
                  </a:lnTo>
                  <a:lnTo>
                    <a:pt x="12" y="82"/>
                  </a:lnTo>
                  <a:lnTo>
                    <a:pt x="0" y="59"/>
                  </a:lnTo>
                  <a:lnTo>
                    <a:pt x="25" y="46"/>
                  </a:lnTo>
                  <a:lnTo>
                    <a:pt x="42" y="70"/>
                  </a:lnTo>
                  <a:lnTo>
                    <a:pt x="50" y="80"/>
                  </a:lnTo>
                  <a:lnTo>
                    <a:pt x="59" y="89"/>
                  </a:lnTo>
                  <a:lnTo>
                    <a:pt x="76" y="101"/>
                  </a:lnTo>
                  <a:lnTo>
                    <a:pt x="105" y="97"/>
                  </a:lnTo>
                  <a:lnTo>
                    <a:pt x="118" y="89"/>
                  </a:lnTo>
                  <a:lnTo>
                    <a:pt x="131" y="99"/>
                  </a:lnTo>
                  <a:lnTo>
                    <a:pt x="158" y="104"/>
                  </a:lnTo>
                  <a:lnTo>
                    <a:pt x="181" y="89"/>
                  </a:lnTo>
                  <a:lnTo>
                    <a:pt x="192" y="80"/>
                  </a:lnTo>
                  <a:lnTo>
                    <a:pt x="116" y="8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3" name="Freeform 41"/>
            <p:cNvSpPr>
              <a:spLocks/>
            </p:cNvSpPr>
            <p:nvPr/>
          </p:nvSpPr>
          <p:spPr bwMode="auto">
            <a:xfrm>
              <a:off x="1747" y="2023"/>
              <a:ext cx="35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4" y="0"/>
                </a:cxn>
                <a:cxn ang="0">
                  <a:pos x="690" y="27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4" h="27">
                  <a:moveTo>
                    <a:pt x="0" y="0"/>
                  </a:moveTo>
                  <a:lnTo>
                    <a:pt x="704" y="0"/>
                  </a:lnTo>
                  <a:lnTo>
                    <a:pt x="690" y="27"/>
                  </a:lnTo>
                  <a:lnTo>
                    <a:pt x="8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4" name="Freeform 42"/>
            <p:cNvSpPr>
              <a:spLocks/>
            </p:cNvSpPr>
            <p:nvPr/>
          </p:nvSpPr>
          <p:spPr bwMode="auto">
            <a:xfrm>
              <a:off x="1727" y="2058"/>
              <a:ext cx="352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06" y="0"/>
                </a:cxn>
                <a:cxn ang="0">
                  <a:pos x="668" y="36"/>
                </a:cxn>
                <a:cxn ang="0">
                  <a:pos x="36" y="3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06" h="36">
                  <a:moveTo>
                    <a:pt x="0" y="1"/>
                  </a:moveTo>
                  <a:lnTo>
                    <a:pt x="706" y="0"/>
                  </a:lnTo>
                  <a:lnTo>
                    <a:pt x="668" y="36"/>
                  </a:lnTo>
                  <a:lnTo>
                    <a:pt x="36" y="3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5" name="Freeform 43"/>
            <p:cNvSpPr>
              <a:spLocks/>
            </p:cNvSpPr>
            <p:nvPr/>
          </p:nvSpPr>
          <p:spPr bwMode="auto">
            <a:xfrm>
              <a:off x="1573" y="1857"/>
              <a:ext cx="161" cy="163"/>
            </a:xfrm>
            <a:custGeom>
              <a:avLst/>
              <a:gdLst/>
              <a:ahLst/>
              <a:cxnLst>
                <a:cxn ang="0">
                  <a:pos x="25" y="324"/>
                </a:cxn>
                <a:cxn ang="0">
                  <a:pos x="12" y="310"/>
                </a:cxn>
                <a:cxn ang="0">
                  <a:pos x="6" y="297"/>
                </a:cxn>
                <a:cxn ang="0">
                  <a:pos x="2" y="282"/>
                </a:cxn>
                <a:cxn ang="0">
                  <a:pos x="0" y="265"/>
                </a:cxn>
                <a:cxn ang="0">
                  <a:pos x="0" y="248"/>
                </a:cxn>
                <a:cxn ang="0">
                  <a:pos x="12" y="232"/>
                </a:cxn>
                <a:cxn ang="0">
                  <a:pos x="23" y="221"/>
                </a:cxn>
                <a:cxn ang="0">
                  <a:pos x="44" y="208"/>
                </a:cxn>
                <a:cxn ang="0">
                  <a:pos x="67" y="204"/>
                </a:cxn>
                <a:cxn ang="0">
                  <a:pos x="57" y="194"/>
                </a:cxn>
                <a:cxn ang="0">
                  <a:pos x="35" y="177"/>
                </a:cxn>
                <a:cxn ang="0">
                  <a:pos x="19" y="147"/>
                </a:cxn>
                <a:cxn ang="0">
                  <a:pos x="19" y="116"/>
                </a:cxn>
                <a:cxn ang="0">
                  <a:pos x="35" y="94"/>
                </a:cxn>
                <a:cxn ang="0">
                  <a:pos x="48" y="84"/>
                </a:cxn>
                <a:cxn ang="0">
                  <a:pos x="80" y="82"/>
                </a:cxn>
                <a:cxn ang="0">
                  <a:pos x="97" y="88"/>
                </a:cxn>
                <a:cxn ang="0">
                  <a:pos x="116" y="95"/>
                </a:cxn>
                <a:cxn ang="0">
                  <a:pos x="122" y="50"/>
                </a:cxn>
                <a:cxn ang="0">
                  <a:pos x="137" y="18"/>
                </a:cxn>
                <a:cxn ang="0">
                  <a:pos x="150" y="6"/>
                </a:cxn>
                <a:cxn ang="0">
                  <a:pos x="168" y="0"/>
                </a:cxn>
                <a:cxn ang="0">
                  <a:pos x="204" y="10"/>
                </a:cxn>
                <a:cxn ang="0">
                  <a:pos x="230" y="33"/>
                </a:cxn>
                <a:cxn ang="0">
                  <a:pos x="251" y="69"/>
                </a:cxn>
                <a:cxn ang="0">
                  <a:pos x="324" y="21"/>
                </a:cxn>
                <a:cxn ang="0">
                  <a:pos x="251" y="97"/>
                </a:cxn>
                <a:cxn ang="0">
                  <a:pos x="228" y="61"/>
                </a:cxn>
                <a:cxn ang="0">
                  <a:pos x="217" y="50"/>
                </a:cxn>
                <a:cxn ang="0">
                  <a:pos x="202" y="44"/>
                </a:cxn>
                <a:cxn ang="0">
                  <a:pos x="168" y="46"/>
                </a:cxn>
                <a:cxn ang="0">
                  <a:pos x="150" y="59"/>
                </a:cxn>
                <a:cxn ang="0">
                  <a:pos x="141" y="76"/>
                </a:cxn>
                <a:cxn ang="0">
                  <a:pos x="137" y="111"/>
                </a:cxn>
                <a:cxn ang="0">
                  <a:pos x="149" y="153"/>
                </a:cxn>
                <a:cxn ang="0">
                  <a:pos x="135" y="143"/>
                </a:cxn>
                <a:cxn ang="0">
                  <a:pos x="120" y="134"/>
                </a:cxn>
                <a:cxn ang="0">
                  <a:pos x="105" y="122"/>
                </a:cxn>
                <a:cxn ang="0">
                  <a:pos x="71" y="113"/>
                </a:cxn>
                <a:cxn ang="0">
                  <a:pos x="57" y="116"/>
                </a:cxn>
                <a:cxn ang="0">
                  <a:pos x="50" y="132"/>
                </a:cxn>
                <a:cxn ang="0">
                  <a:pos x="50" y="151"/>
                </a:cxn>
                <a:cxn ang="0">
                  <a:pos x="54" y="164"/>
                </a:cxn>
                <a:cxn ang="0">
                  <a:pos x="67" y="179"/>
                </a:cxn>
                <a:cxn ang="0">
                  <a:pos x="82" y="191"/>
                </a:cxn>
                <a:cxn ang="0">
                  <a:pos x="111" y="206"/>
                </a:cxn>
                <a:cxn ang="0">
                  <a:pos x="124" y="211"/>
                </a:cxn>
                <a:cxn ang="0">
                  <a:pos x="93" y="215"/>
                </a:cxn>
                <a:cxn ang="0">
                  <a:pos x="76" y="221"/>
                </a:cxn>
                <a:cxn ang="0">
                  <a:pos x="50" y="232"/>
                </a:cxn>
                <a:cxn ang="0">
                  <a:pos x="29" y="251"/>
                </a:cxn>
                <a:cxn ang="0">
                  <a:pos x="25" y="278"/>
                </a:cxn>
                <a:cxn ang="0">
                  <a:pos x="36" y="303"/>
                </a:cxn>
                <a:cxn ang="0">
                  <a:pos x="50" y="320"/>
                </a:cxn>
                <a:cxn ang="0">
                  <a:pos x="57" y="325"/>
                </a:cxn>
                <a:cxn ang="0">
                  <a:pos x="25" y="324"/>
                </a:cxn>
                <a:cxn ang="0">
                  <a:pos x="25" y="324"/>
                </a:cxn>
              </a:cxnLst>
              <a:rect l="0" t="0" r="r" b="b"/>
              <a:pathLst>
                <a:path w="324" h="325">
                  <a:moveTo>
                    <a:pt x="25" y="324"/>
                  </a:moveTo>
                  <a:lnTo>
                    <a:pt x="12" y="310"/>
                  </a:lnTo>
                  <a:lnTo>
                    <a:pt x="6" y="297"/>
                  </a:lnTo>
                  <a:lnTo>
                    <a:pt x="2" y="282"/>
                  </a:lnTo>
                  <a:lnTo>
                    <a:pt x="0" y="265"/>
                  </a:lnTo>
                  <a:lnTo>
                    <a:pt x="0" y="248"/>
                  </a:lnTo>
                  <a:lnTo>
                    <a:pt x="12" y="232"/>
                  </a:lnTo>
                  <a:lnTo>
                    <a:pt x="23" y="221"/>
                  </a:lnTo>
                  <a:lnTo>
                    <a:pt x="44" y="208"/>
                  </a:lnTo>
                  <a:lnTo>
                    <a:pt x="67" y="204"/>
                  </a:lnTo>
                  <a:lnTo>
                    <a:pt x="57" y="194"/>
                  </a:lnTo>
                  <a:lnTo>
                    <a:pt x="35" y="177"/>
                  </a:lnTo>
                  <a:lnTo>
                    <a:pt x="19" y="147"/>
                  </a:lnTo>
                  <a:lnTo>
                    <a:pt x="19" y="116"/>
                  </a:lnTo>
                  <a:lnTo>
                    <a:pt x="35" y="94"/>
                  </a:lnTo>
                  <a:lnTo>
                    <a:pt x="48" y="84"/>
                  </a:lnTo>
                  <a:lnTo>
                    <a:pt x="80" y="82"/>
                  </a:lnTo>
                  <a:lnTo>
                    <a:pt x="97" y="88"/>
                  </a:lnTo>
                  <a:lnTo>
                    <a:pt x="116" y="95"/>
                  </a:lnTo>
                  <a:lnTo>
                    <a:pt x="122" y="50"/>
                  </a:lnTo>
                  <a:lnTo>
                    <a:pt x="137" y="18"/>
                  </a:lnTo>
                  <a:lnTo>
                    <a:pt x="150" y="6"/>
                  </a:lnTo>
                  <a:lnTo>
                    <a:pt x="168" y="0"/>
                  </a:lnTo>
                  <a:lnTo>
                    <a:pt x="204" y="10"/>
                  </a:lnTo>
                  <a:lnTo>
                    <a:pt x="230" y="33"/>
                  </a:lnTo>
                  <a:lnTo>
                    <a:pt x="251" y="69"/>
                  </a:lnTo>
                  <a:lnTo>
                    <a:pt x="324" y="21"/>
                  </a:lnTo>
                  <a:lnTo>
                    <a:pt x="251" y="97"/>
                  </a:lnTo>
                  <a:lnTo>
                    <a:pt x="228" y="61"/>
                  </a:lnTo>
                  <a:lnTo>
                    <a:pt x="217" y="50"/>
                  </a:lnTo>
                  <a:lnTo>
                    <a:pt x="202" y="44"/>
                  </a:lnTo>
                  <a:lnTo>
                    <a:pt x="168" y="46"/>
                  </a:lnTo>
                  <a:lnTo>
                    <a:pt x="150" y="59"/>
                  </a:lnTo>
                  <a:lnTo>
                    <a:pt x="141" y="76"/>
                  </a:lnTo>
                  <a:lnTo>
                    <a:pt x="137" y="111"/>
                  </a:lnTo>
                  <a:lnTo>
                    <a:pt x="149" y="153"/>
                  </a:lnTo>
                  <a:lnTo>
                    <a:pt x="135" y="143"/>
                  </a:lnTo>
                  <a:lnTo>
                    <a:pt x="120" y="134"/>
                  </a:lnTo>
                  <a:lnTo>
                    <a:pt x="105" y="122"/>
                  </a:lnTo>
                  <a:lnTo>
                    <a:pt x="71" y="113"/>
                  </a:lnTo>
                  <a:lnTo>
                    <a:pt x="57" y="116"/>
                  </a:lnTo>
                  <a:lnTo>
                    <a:pt x="50" y="132"/>
                  </a:lnTo>
                  <a:lnTo>
                    <a:pt x="50" y="151"/>
                  </a:lnTo>
                  <a:lnTo>
                    <a:pt x="54" y="164"/>
                  </a:lnTo>
                  <a:lnTo>
                    <a:pt x="67" y="179"/>
                  </a:lnTo>
                  <a:lnTo>
                    <a:pt x="82" y="191"/>
                  </a:lnTo>
                  <a:lnTo>
                    <a:pt x="111" y="206"/>
                  </a:lnTo>
                  <a:lnTo>
                    <a:pt x="124" y="211"/>
                  </a:lnTo>
                  <a:lnTo>
                    <a:pt x="93" y="215"/>
                  </a:lnTo>
                  <a:lnTo>
                    <a:pt x="76" y="221"/>
                  </a:lnTo>
                  <a:lnTo>
                    <a:pt x="50" y="232"/>
                  </a:lnTo>
                  <a:lnTo>
                    <a:pt x="29" y="251"/>
                  </a:lnTo>
                  <a:lnTo>
                    <a:pt x="25" y="278"/>
                  </a:lnTo>
                  <a:lnTo>
                    <a:pt x="36" y="303"/>
                  </a:lnTo>
                  <a:lnTo>
                    <a:pt x="50" y="320"/>
                  </a:lnTo>
                  <a:lnTo>
                    <a:pt x="57" y="325"/>
                  </a:lnTo>
                  <a:lnTo>
                    <a:pt x="25" y="324"/>
                  </a:lnTo>
                  <a:lnTo>
                    <a:pt x="25" y="3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6" name="Freeform 44"/>
            <p:cNvSpPr>
              <a:spLocks/>
            </p:cNvSpPr>
            <p:nvPr/>
          </p:nvSpPr>
          <p:spPr bwMode="auto">
            <a:xfrm>
              <a:off x="1486" y="2936"/>
              <a:ext cx="64" cy="40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26"/>
                </a:cxn>
                <a:cxn ang="0">
                  <a:pos x="23" y="95"/>
                </a:cxn>
                <a:cxn ang="0">
                  <a:pos x="8" y="156"/>
                </a:cxn>
                <a:cxn ang="0">
                  <a:pos x="0" y="234"/>
                </a:cxn>
                <a:cxn ang="0">
                  <a:pos x="6" y="310"/>
                </a:cxn>
                <a:cxn ang="0">
                  <a:pos x="14" y="374"/>
                </a:cxn>
                <a:cxn ang="0">
                  <a:pos x="38" y="517"/>
                </a:cxn>
                <a:cxn ang="0">
                  <a:pos x="69" y="646"/>
                </a:cxn>
                <a:cxn ang="0">
                  <a:pos x="95" y="741"/>
                </a:cxn>
                <a:cxn ang="0">
                  <a:pos x="78" y="800"/>
                </a:cxn>
                <a:cxn ang="0">
                  <a:pos x="111" y="812"/>
                </a:cxn>
                <a:cxn ang="0">
                  <a:pos x="128" y="730"/>
                </a:cxn>
                <a:cxn ang="0">
                  <a:pos x="114" y="673"/>
                </a:cxn>
                <a:cxn ang="0">
                  <a:pos x="99" y="612"/>
                </a:cxn>
                <a:cxn ang="0">
                  <a:pos x="84" y="538"/>
                </a:cxn>
                <a:cxn ang="0">
                  <a:pos x="55" y="384"/>
                </a:cxn>
                <a:cxn ang="0">
                  <a:pos x="46" y="266"/>
                </a:cxn>
                <a:cxn ang="0">
                  <a:pos x="61" y="101"/>
                </a:cxn>
                <a:cxn ang="0">
                  <a:pos x="73" y="19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128" h="812">
                  <a:moveTo>
                    <a:pt x="46" y="0"/>
                  </a:moveTo>
                  <a:lnTo>
                    <a:pt x="38" y="26"/>
                  </a:lnTo>
                  <a:lnTo>
                    <a:pt x="23" y="95"/>
                  </a:lnTo>
                  <a:lnTo>
                    <a:pt x="8" y="156"/>
                  </a:lnTo>
                  <a:lnTo>
                    <a:pt x="0" y="234"/>
                  </a:lnTo>
                  <a:lnTo>
                    <a:pt x="6" y="310"/>
                  </a:lnTo>
                  <a:lnTo>
                    <a:pt x="14" y="374"/>
                  </a:lnTo>
                  <a:lnTo>
                    <a:pt x="38" y="517"/>
                  </a:lnTo>
                  <a:lnTo>
                    <a:pt x="69" y="646"/>
                  </a:lnTo>
                  <a:lnTo>
                    <a:pt x="95" y="741"/>
                  </a:lnTo>
                  <a:lnTo>
                    <a:pt x="78" y="800"/>
                  </a:lnTo>
                  <a:lnTo>
                    <a:pt x="111" y="812"/>
                  </a:lnTo>
                  <a:lnTo>
                    <a:pt x="128" y="730"/>
                  </a:lnTo>
                  <a:lnTo>
                    <a:pt x="114" y="673"/>
                  </a:lnTo>
                  <a:lnTo>
                    <a:pt x="99" y="612"/>
                  </a:lnTo>
                  <a:lnTo>
                    <a:pt x="84" y="538"/>
                  </a:lnTo>
                  <a:lnTo>
                    <a:pt x="55" y="384"/>
                  </a:lnTo>
                  <a:lnTo>
                    <a:pt x="46" y="266"/>
                  </a:lnTo>
                  <a:lnTo>
                    <a:pt x="61" y="101"/>
                  </a:lnTo>
                  <a:lnTo>
                    <a:pt x="73" y="19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7" name="Freeform 45"/>
            <p:cNvSpPr>
              <a:spLocks/>
            </p:cNvSpPr>
            <p:nvPr/>
          </p:nvSpPr>
          <p:spPr bwMode="auto">
            <a:xfrm>
              <a:off x="1592" y="2920"/>
              <a:ext cx="33" cy="469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23" y="116"/>
                </a:cxn>
                <a:cxn ang="0">
                  <a:pos x="12" y="363"/>
                </a:cxn>
                <a:cxn ang="0">
                  <a:pos x="0" y="769"/>
                </a:cxn>
                <a:cxn ang="0">
                  <a:pos x="16" y="939"/>
                </a:cxn>
                <a:cxn ang="0">
                  <a:pos x="42" y="939"/>
                </a:cxn>
                <a:cxn ang="0">
                  <a:pos x="27" y="731"/>
                </a:cxn>
                <a:cxn ang="0">
                  <a:pos x="67" y="0"/>
                </a:cxn>
                <a:cxn ang="0">
                  <a:pos x="31" y="5"/>
                </a:cxn>
                <a:cxn ang="0">
                  <a:pos x="31" y="5"/>
                </a:cxn>
              </a:cxnLst>
              <a:rect l="0" t="0" r="r" b="b"/>
              <a:pathLst>
                <a:path w="67" h="939">
                  <a:moveTo>
                    <a:pt x="31" y="5"/>
                  </a:moveTo>
                  <a:lnTo>
                    <a:pt x="23" y="116"/>
                  </a:lnTo>
                  <a:lnTo>
                    <a:pt x="12" y="363"/>
                  </a:lnTo>
                  <a:lnTo>
                    <a:pt x="0" y="769"/>
                  </a:lnTo>
                  <a:lnTo>
                    <a:pt x="16" y="939"/>
                  </a:lnTo>
                  <a:lnTo>
                    <a:pt x="42" y="939"/>
                  </a:lnTo>
                  <a:lnTo>
                    <a:pt x="27" y="731"/>
                  </a:lnTo>
                  <a:lnTo>
                    <a:pt x="67" y="0"/>
                  </a:lnTo>
                  <a:lnTo>
                    <a:pt x="31" y="5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8" name="Freeform 46"/>
            <p:cNvSpPr>
              <a:spLocks/>
            </p:cNvSpPr>
            <p:nvPr/>
          </p:nvSpPr>
          <p:spPr bwMode="auto">
            <a:xfrm>
              <a:off x="1723" y="2893"/>
              <a:ext cx="97" cy="43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16"/>
                </a:cxn>
                <a:cxn ang="0">
                  <a:pos x="9" y="327"/>
                </a:cxn>
                <a:cxn ang="0">
                  <a:pos x="21" y="382"/>
                </a:cxn>
                <a:cxn ang="0">
                  <a:pos x="42" y="453"/>
                </a:cxn>
                <a:cxn ang="0">
                  <a:pos x="81" y="567"/>
                </a:cxn>
                <a:cxn ang="0">
                  <a:pos x="108" y="641"/>
                </a:cxn>
                <a:cxn ang="0">
                  <a:pos x="142" y="734"/>
                </a:cxn>
                <a:cxn ang="0">
                  <a:pos x="159" y="772"/>
                </a:cxn>
                <a:cxn ang="0">
                  <a:pos x="165" y="787"/>
                </a:cxn>
                <a:cxn ang="0">
                  <a:pos x="158" y="863"/>
                </a:cxn>
                <a:cxn ang="0">
                  <a:pos x="192" y="869"/>
                </a:cxn>
                <a:cxn ang="0">
                  <a:pos x="194" y="799"/>
                </a:cxn>
                <a:cxn ang="0">
                  <a:pos x="188" y="764"/>
                </a:cxn>
                <a:cxn ang="0">
                  <a:pos x="177" y="744"/>
                </a:cxn>
                <a:cxn ang="0">
                  <a:pos x="158" y="685"/>
                </a:cxn>
                <a:cxn ang="0">
                  <a:pos x="135" y="612"/>
                </a:cxn>
                <a:cxn ang="0">
                  <a:pos x="112" y="536"/>
                </a:cxn>
                <a:cxn ang="0">
                  <a:pos x="89" y="458"/>
                </a:cxn>
                <a:cxn ang="0">
                  <a:pos x="57" y="333"/>
                </a:cxn>
                <a:cxn ang="0">
                  <a:pos x="40" y="124"/>
                </a:cxn>
                <a:cxn ang="0">
                  <a:pos x="42" y="8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4" h="869">
                  <a:moveTo>
                    <a:pt x="9" y="0"/>
                  </a:moveTo>
                  <a:lnTo>
                    <a:pt x="0" y="116"/>
                  </a:lnTo>
                  <a:lnTo>
                    <a:pt x="9" y="327"/>
                  </a:lnTo>
                  <a:lnTo>
                    <a:pt x="21" y="382"/>
                  </a:lnTo>
                  <a:lnTo>
                    <a:pt x="42" y="453"/>
                  </a:lnTo>
                  <a:lnTo>
                    <a:pt x="81" y="567"/>
                  </a:lnTo>
                  <a:lnTo>
                    <a:pt x="108" y="641"/>
                  </a:lnTo>
                  <a:lnTo>
                    <a:pt x="142" y="734"/>
                  </a:lnTo>
                  <a:lnTo>
                    <a:pt x="159" y="772"/>
                  </a:lnTo>
                  <a:lnTo>
                    <a:pt x="165" y="787"/>
                  </a:lnTo>
                  <a:lnTo>
                    <a:pt x="158" y="863"/>
                  </a:lnTo>
                  <a:lnTo>
                    <a:pt x="192" y="869"/>
                  </a:lnTo>
                  <a:lnTo>
                    <a:pt x="194" y="799"/>
                  </a:lnTo>
                  <a:lnTo>
                    <a:pt x="188" y="764"/>
                  </a:lnTo>
                  <a:lnTo>
                    <a:pt x="177" y="744"/>
                  </a:lnTo>
                  <a:lnTo>
                    <a:pt x="158" y="685"/>
                  </a:lnTo>
                  <a:lnTo>
                    <a:pt x="135" y="612"/>
                  </a:lnTo>
                  <a:lnTo>
                    <a:pt x="112" y="536"/>
                  </a:lnTo>
                  <a:lnTo>
                    <a:pt x="89" y="458"/>
                  </a:lnTo>
                  <a:lnTo>
                    <a:pt x="57" y="333"/>
                  </a:lnTo>
                  <a:lnTo>
                    <a:pt x="40" y="124"/>
                  </a:lnTo>
                  <a:lnTo>
                    <a:pt x="42" y="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99" name="Freeform 47"/>
            <p:cNvSpPr>
              <a:spLocks/>
            </p:cNvSpPr>
            <p:nvPr/>
          </p:nvSpPr>
          <p:spPr bwMode="auto">
            <a:xfrm>
              <a:off x="1809" y="2879"/>
              <a:ext cx="85" cy="46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121"/>
                </a:cxn>
                <a:cxn ang="0">
                  <a:pos x="34" y="228"/>
                </a:cxn>
                <a:cxn ang="0">
                  <a:pos x="55" y="338"/>
                </a:cxn>
                <a:cxn ang="0">
                  <a:pos x="76" y="481"/>
                </a:cxn>
                <a:cxn ang="0">
                  <a:pos x="99" y="659"/>
                </a:cxn>
                <a:cxn ang="0">
                  <a:pos x="116" y="811"/>
                </a:cxn>
                <a:cxn ang="0">
                  <a:pos x="146" y="929"/>
                </a:cxn>
                <a:cxn ang="0">
                  <a:pos x="169" y="916"/>
                </a:cxn>
                <a:cxn ang="0">
                  <a:pos x="142" y="802"/>
                </a:cxn>
                <a:cxn ang="0">
                  <a:pos x="133" y="661"/>
                </a:cxn>
                <a:cxn ang="0">
                  <a:pos x="123" y="568"/>
                </a:cxn>
                <a:cxn ang="0">
                  <a:pos x="112" y="475"/>
                </a:cxn>
                <a:cxn ang="0">
                  <a:pos x="93" y="342"/>
                </a:cxn>
                <a:cxn ang="0">
                  <a:pos x="76" y="241"/>
                </a:cxn>
                <a:cxn ang="0">
                  <a:pos x="57" y="129"/>
                </a:cxn>
                <a:cxn ang="0">
                  <a:pos x="42" y="38"/>
                </a:cxn>
                <a:cxn ang="0">
                  <a:pos x="36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9" h="929">
                  <a:moveTo>
                    <a:pt x="0" y="6"/>
                  </a:moveTo>
                  <a:lnTo>
                    <a:pt x="17" y="121"/>
                  </a:lnTo>
                  <a:lnTo>
                    <a:pt x="34" y="228"/>
                  </a:lnTo>
                  <a:lnTo>
                    <a:pt x="55" y="338"/>
                  </a:lnTo>
                  <a:lnTo>
                    <a:pt x="76" y="481"/>
                  </a:lnTo>
                  <a:lnTo>
                    <a:pt x="99" y="659"/>
                  </a:lnTo>
                  <a:lnTo>
                    <a:pt x="116" y="811"/>
                  </a:lnTo>
                  <a:lnTo>
                    <a:pt x="146" y="929"/>
                  </a:lnTo>
                  <a:lnTo>
                    <a:pt x="169" y="916"/>
                  </a:lnTo>
                  <a:lnTo>
                    <a:pt x="142" y="802"/>
                  </a:lnTo>
                  <a:lnTo>
                    <a:pt x="133" y="661"/>
                  </a:lnTo>
                  <a:lnTo>
                    <a:pt x="123" y="568"/>
                  </a:lnTo>
                  <a:lnTo>
                    <a:pt x="112" y="475"/>
                  </a:lnTo>
                  <a:lnTo>
                    <a:pt x="93" y="342"/>
                  </a:lnTo>
                  <a:lnTo>
                    <a:pt x="76" y="241"/>
                  </a:lnTo>
                  <a:lnTo>
                    <a:pt x="57" y="129"/>
                  </a:lnTo>
                  <a:lnTo>
                    <a:pt x="42" y="38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0" name="Freeform 48"/>
            <p:cNvSpPr>
              <a:spLocks/>
            </p:cNvSpPr>
            <p:nvPr/>
          </p:nvSpPr>
          <p:spPr bwMode="auto">
            <a:xfrm>
              <a:off x="1504" y="3347"/>
              <a:ext cx="199" cy="1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4" y="8"/>
                </a:cxn>
                <a:cxn ang="0">
                  <a:pos x="78" y="25"/>
                </a:cxn>
                <a:cxn ang="0">
                  <a:pos x="99" y="36"/>
                </a:cxn>
                <a:cxn ang="0">
                  <a:pos x="118" y="49"/>
                </a:cxn>
                <a:cxn ang="0">
                  <a:pos x="147" y="78"/>
                </a:cxn>
                <a:cxn ang="0">
                  <a:pos x="156" y="89"/>
                </a:cxn>
                <a:cxn ang="0">
                  <a:pos x="168" y="97"/>
                </a:cxn>
                <a:cxn ang="0">
                  <a:pos x="192" y="101"/>
                </a:cxn>
                <a:cxn ang="0">
                  <a:pos x="219" y="95"/>
                </a:cxn>
                <a:cxn ang="0">
                  <a:pos x="343" y="249"/>
                </a:cxn>
                <a:cxn ang="0">
                  <a:pos x="394" y="272"/>
                </a:cxn>
                <a:cxn ang="0">
                  <a:pos x="398" y="296"/>
                </a:cxn>
                <a:cxn ang="0">
                  <a:pos x="390" y="315"/>
                </a:cxn>
                <a:cxn ang="0">
                  <a:pos x="360" y="325"/>
                </a:cxn>
                <a:cxn ang="0">
                  <a:pos x="246" y="319"/>
                </a:cxn>
                <a:cxn ang="0">
                  <a:pos x="192" y="300"/>
                </a:cxn>
                <a:cxn ang="0">
                  <a:pos x="173" y="285"/>
                </a:cxn>
                <a:cxn ang="0">
                  <a:pos x="162" y="264"/>
                </a:cxn>
                <a:cxn ang="0">
                  <a:pos x="143" y="220"/>
                </a:cxn>
                <a:cxn ang="0">
                  <a:pos x="128" y="184"/>
                </a:cxn>
                <a:cxn ang="0">
                  <a:pos x="109" y="150"/>
                </a:cxn>
                <a:cxn ang="0">
                  <a:pos x="76" y="104"/>
                </a:cxn>
                <a:cxn ang="0">
                  <a:pos x="50" y="108"/>
                </a:cxn>
                <a:cxn ang="0">
                  <a:pos x="80" y="236"/>
                </a:cxn>
                <a:cxn ang="0">
                  <a:pos x="50" y="232"/>
                </a:cxn>
                <a:cxn ang="0">
                  <a:pos x="21" y="95"/>
                </a:cxn>
                <a:cxn ang="0">
                  <a:pos x="8" y="74"/>
                </a:cxn>
                <a:cxn ang="0">
                  <a:pos x="0" y="32"/>
                </a:cxn>
                <a:cxn ang="0">
                  <a:pos x="18" y="8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98" h="325">
                  <a:moveTo>
                    <a:pt x="29" y="0"/>
                  </a:moveTo>
                  <a:lnTo>
                    <a:pt x="44" y="8"/>
                  </a:lnTo>
                  <a:lnTo>
                    <a:pt x="78" y="25"/>
                  </a:lnTo>
                  <a:lnTo>
                    <a:pt x="99" y="36"/>
                  </a:lnTo>
                  <a:lnTo>
                    <a:pt x="118" y="49"/>
                  </a:lnTo>
                  <a:lnTo>
                    <a:pt x="147" y="78"/>
                  </a:lnTo>
                  <a:lnTo>
                    <a:pt x="156" y="89"/>
                  </a:lnTo>
                  <a:lnTo>
                    <a:pt x="168" y="97"/>
                  </a:lnTo>
                  <a:lnTo>
                    <a:pt x="192" y="101"/>
                  </a:lnTo>
                  <a:lnTo>
                    <a:pt x="219" y="95"/>
                  </a:lnTo>
                  <a:lnTo>
                    <a:pt x="343" y="249"/>
                  </a:lnTo>
                  <a:lnTo>
                    <a:pt x="394" y="272"/>
                  </a:lnTo>
                  <a:lnTo>
                    <a:pt x="398" y="296"/>
                  </a:lnTo>
                  <a:lnTo>
                    <a:pt x="390" y="315"/>
                  </a:lnTo>
                  <a:lnTo>
                    <a:pt x="360" y="325"/>
                  </a:lnTo>
                  <a:lnTo>
                    <a:pt x="246" y="319"/>
                  </a:lnTo>
                  <a:lnTo>
                    <a:pt x="192" y="300"/>
                  </a:lnTo>
                  <a:lnTo>
                    <a:pt x="173" y="285"/>
                  </a:lnTo>
                  <a:lnTo>
                    <a:pt x="162" y="264"/>
                  </a:lnTo>
                  <a:lnTo>
                    <a:pt x="143" y="220"/>
                  </a:lnTo>
                  <a:lnTo>
                    <a:pt x="128" y="184"/>
                  </a:lnTo>
                  <a:lnTo>
                    <a:pt x="109" y="150"/>
                  </a:lnTo>
                  <a:lnTo>
                    <a:pt x="76" y="104"/>
                  </a:lnTo>
                  <a:lnTo>
                    <a:pt x="50" y="108"/>
                  </a:lnTo>
                  <a:lnTo>
                    <a:pt x="80" y="236"/>
                  </a:lnTo>
                  <a:lnTo>
                    <a:pt x="50" y="232"/>
                  </a:lnTo>
                  <a:lnTo>
                    <a:pt x="21" y="95"/>
                  </a:lnTo>
                  <a:lnTo>
                    <a:pt x="8" y="74"/>
                  </a:lnTo>
                  <a:lnTo>
                    <a:pt x="0" y="32"/>
                  </a:lnTo>
                  <a:lnTo>
                    <a:pt x="18" y="8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1" name="Freeform 49"/>
            <p:cNvSpPr>
              <a:spLocks/>
            </p:cNvSpPr>
            <p:nvPr/>
          </p:nvSpPr>
          <p:spPr bwMode="auto">
            <a:xfrm>
              <a:off x="1789" y="3341"/>
              <a:ext cx="240" cy="13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97" y="2"/>
                </a:cxn>
                <a:cxn ang="0">
                  <a:pos x="190" y="43"/>
                </a:cxn>
                <a:cxn ang="0">
                  <a:pos x="218" y="28"/>
                </a:cxn>
                <a:cxn ang="0">
                  <a:pos x="228" y="43"/>
                </a:cxn>
                <a:cxn ang="0">
                  <a:pos x="249" y="76"/>
                </a:cxn>
                <a:cxn ang="0">
                  <a:pos x="283" y="116"/>
                </a:cxn>
                <a:cxn ang="0">
                  <a:pos x="302" y="133"/>
                </a:cxn>
                <a:cxn ang="0">
                  <a:pos x="340" y="157"/>
                </a:cxn>
                <a:cxn ang="0">
                  <a:pos x="403" y="180"/>
                </a:cxn>
                <a:cxn ang="0">
                  <a:pos x="447" y="192"/>
                </a:cxn>
                <a:cxn ang="0">
                  <a:pos x="479" y="226"/>
                </a:cxn>
                <a:cxn ang="0">
                  <a:pos x="471" y="232"/>
                </a:cxn>
                <a:cxn ang="0">
                  <a:pos x="445" y="249"/>
                </a:cxn>
                <a:cxn ang="0">
                  <a:pos x="428" y="256"/>
                </a:cxn>
                <a:cxn ang="0">
                  <a:pos x="405" y="264"/>
                </a:cxn>
                <a:cxn ang="0">
                  <a:pos x="346" y="270"/>
                </a:cxn>
                <a:cxn ang="0">
                  <a:pos x="236" y="251"/>
                </a:cxn>
                <a:cxn ang="0">
                  <a:pos x="190" y="237"/>
                </a:cxn>
                <a:cxn ang="0">
                  <a:pos x="108" y="114"/>
                </a:cxn>
                <a:cxn ang="0">
                  <a:pos x="83" y="121"/>
                </a:cxn>
                <a:cxn ang="0">
                  <a:pos x="108" y="249"/>
                </a:cxn>
                <a:cxn ang="0">
                  <a:pos x="61" y="251"/>
                </a:cxn>
                <a:cxn ang="0">
                  <a:pos x="38" y="127"/>
                </a:cxn>
                <a:cxn ang="0">
                  <a:pos x="30" y="121"/>
                </a:cxn>
                <a:cxn ang="0">
                  <a:pos x="17" y="108"/>
                </a:cxn>
                <a:cxn ang="0">
                  <a:pos x="0" y="64"/>
                </a:cxn>
                <a:cxn ang="0">
                  <a:pos x="9" y="19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479" h="270">
                  <a:moveTo>
                    <a:pt x="17" y="0"/>
                  </a:moveTo>
                  <a:lnTo>
                    <a:pt x="97" y="2"/>
                  </a:lnTo>
                  <a:lnTo>
                    <a:pt x="190" y="43"/>
                  </a:lnTo>
                  <a:lnTo>
                    <a:pt x="218" y="28"/>
                  </a:lnTo>
                  <a:lnTo>
                    <a:pt x="228" y="43"/>
                  </a:lnTo>
                  <a:lnTo>
                    <a:pt x="249" y="76"/>
                  </a:lnTo>
                  <a:lnTo>
                    <a:pt x="283" y="116"/>
                  </a:lnTo>
                  <a:lnTo>
                    <a:pt x="302" y="133"/>
                  </a:lnTo>
                  <a:lnTo>
                    <a:pt x="340" y="157"/>
                  </a:lnTo>
                  <a:lnTo>
                    <a:pt x="403" y="180"/>
                  </a:lnTo>
                  <a:lnTo>
                    <a:pt x="447" y="192"/>
                  </a:lnTo>
                  <a:lnTo>
                    <a:pt x="479" y="226"/>
                  </a:lnTo>
                  <a:lnTo>
                    <a:pt x="471" y="232"/>
                  </a:lnTo>
                  <a:lnTo>
                    <a:pt x="445" y="249"/>
                  </a:lnTo>
                  <a:lnTo>
                    <a:pt x="428" y="256"/>
                  </a:lnTo>
                  <a:lnTo>
                    <a:pt x="405" y="264"/>
                  </a:lnTo>
                  <a:lnTo>
                    <a:pt x="346" y="270"/>
                  </a:lnTo>
                  <a:lnTo>
                    <a:pt x="236" y="251"/>
                  </a:lnTo>
                  <a:lnTo>
                    <a:pt x="190" y="237"/>
                  </a:lnTo>
                  <a:lnTo>
                    <a:pt x="108" y="114"/>
                  </a:lnTo>
                  <a:lnTo>
                    <a:pt x="83" y="121"/>
                  </a:lnTo>
                  <a:lnTo>
                    <a:pt x="108" y="249"/>
                  </a:lnTo>
                  <a:lnTo>
                    <a:pt x="61" y="251"/>
                  </a:lnTo>
                  <a:lnTo>
                    <a:pt x="38" y="127"/>
                  </a:lnTo>
                  <a:lnTo>
                    <a:pt x="30" y="121"/>
                  </a:lnTo>
                  <a:lnTo>
                    <a:pt x="17" y="108"/>
                  </a:lnTo>
                  <a:lnTo>
                    <a:pt x="0" y="64"/>
                  </a:lnTo>
                  <a:lnTo>
                    <a:pt x="9" y="1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2" name="Freeform 50"/>
            <p:cNvSpPr>
              <a:spLocks/>
            </p:cNvSpPr>
            <p:nvPr/>
          </p:nvSpPr>
          <p:spPr bwMode="auto">
            <a:xfrm>
              <a:off x="1641" y="1527"/>
              <a:ext cx="29" cy="2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1"/>
                </a:cxn>
                <a:cxn ang="0">
                  <a:pos x="4" y="36"/>
                </a:cxn>
                <a:cxn ang="0">
                  <a:pos x="21" y="40"/>
                </a:cxn>
                <a:cxn ang="0">
                  <a:pos x="27" y="28"/>
                </a:cxn>
                <a:cxn ang="0">
                  <a:pos x="23" y="23"/>
                </a:cxn>
                <a:cxn ang="0">
                  <a:pos x="57" y="19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57" h="40">
                  <a:moveTo>
                    <a:pt x="55" y="0"/>
                  </a:moveTo>
                  <a:lnTo>
                    <a:pt x="0" y="21"/>
                  </a:lnTo>
                  <a:lnTo>
                    <a:pt x="4" y="36"/>
                  </a:lnTo>
                  <a:lnTo>
                    <a:pt x="21" y="40"/>
                  </a:lnTo>
                  <a:lnTo>
                    <a:pt x="27" y="28"/>
                  </a:lnTo>
                  <a:lnTo>
                    <a:pt x="23" y="23"/>
                  </a:lnTo>
                  <a:lnTo>
                    <a:pt x="57" y="19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3" name="Freeform 51"/>
            <p:cNvSpPr>
              <a:spLocks/>
            </p:cNvSpPr>
            <p:nvPr/>
          </p:nvSpPr>
          <p:spPr bwMode="auto">
            <a:xfrm>
              <a:off x="1710" y="1525"/>
              <a:ext cx="18" cy="1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7"/>
                </a:cxn>
                <a:cxn ang="0">
                  <a:pos x="2" y="36"/>
                </a:cxn>
                <a:cxn ang="0">
                  <a:pos x="21" y="38"/>
                </a:cxn>
                <a:cxn ang="0">
                  <a:pos x="19" y="21"/>
                </a:cxn>
                <a:cxn ang="0">
                  <a:pos x="36" y="12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36" h="38">
                  <a:moveTo>
                    <a:pt x="36" y="0"/>
                  </a:moveTo>
                  <a:lnTo>
                    <a:pt x="0" y="17"/>
                  </a:lnTo>
                  <a:lnTo>
                    <a:pt x="2" y="36"/>
                  </a:lnTo>
                  <a:lnTo>
                    <a:pt x="21" y="38"/>
                  </a:lnTo>
                  <a:lnTo>
                    <a:pt x="19" y="21"/>
                  </a:lnTo>
                  <a:lnTo>
                    <a:pt x="36" y="1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4" name="Freeform 52"/>
            <p:cNvSpPr>
              <a:spLocks/>
            </p:cNvSpPr>
            <p:nvPr/>
          </p:nvSpPr>
          <p:spPr bwMode="auto">
            <a:xfrm>
              <a:off x="1667" y="1593"/>
              <a:ext cx="66" cy="2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17"/>
                </a:cxn>
                <a:cxn ang="0">
                  <a:pos x="22" y="34"/>
                </a:cxn>
                <a:cxn ang="0">
                  <a:pos x="34" y="44"/>
                </a:cxn>
                <a:cxn ang="0">
                  <a:pos x="47" y="53"/>
                </a:cxn>
                <a:cxn ang="0">
                  <a:pos x="64" y="57"/>
                </a:cxn>
                <a:cxn ang="0">
                  <a:pos x="93" y="59"/>
                </a:cxn>
                <a:cxn ang="0">
                  <a:pos x="117" y="49"/>
                </a:cxn>
                <a:cxn ang="0">
                  <a:pos x="121" y="36"/>
                </a:cxn>
                <a:cxn ang="0">
                  <a:pos x="95" y="42"/>
                </a:cxn>
                <a:cxn ang="0">
                  <a:pos x="60" y="42"/>
                </a:cxn>
                <a:cxn ang="0">
                  <a:pos x="39" y="32"/>
                </a:cxn>
                <a:cxn ang="0">
                  <a:pos x="34" y="25"/>
                </a:cxn>
                <a:cxn ang="0">
                  <a:pos x="100" y="27"/>
                </a:cxn>
                <a:cxn ang="0">
                  <a:pos x="129" y="17"/>
                </a:cxn>
                <a:cxn ang="0">
                  <a:pos x="133" y="11"/>
                </a:cxn>
                <a:cxn ang="0">
                  <a:pos x="129" y="0"/>
                </a:cxn>
                <a:cxn ang="0">
                  <a:pos x="98" y="10"/>
                </a:cxn>
                <a:cxn ang="0">
                  <a:pos x="57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133" h="59">
                  <a:moveTo>
                    <a:pt x="0" y="11"/>
                  </a:moveTo>
                  <a:lnTo>
                    <a:pt x="7" y="17"/>
                  </a:lnTo>
                  <a:lnTo>
                    <a:pt x="22" y="34"/>
                  </a:lnTo>
                  <a:lnTo>
                    <a:pt x="34" y="44"/>
                  </a:lnTo>
                  <a:lnTo>
                    <a:pt x="47" y="53"/>
                  </a:lnTo>
                  <a:lnTo>
                    <a:pt x="64" y="57"/>
                  </a:lnTo>
                  <a:lnTo>
                    <a:pt x="93" y="59"/>
                  </a:lnTo>
                  <a:lnTo>
                    <a:pt x="117" y="49"/>
                  </a:lnTo>
                  <a:lnTo>
                    <a:pt x="121" y="36"/>
                  </a:lnTo>
                  <a:lnTo>
                    <a:pt x="95" y="42"/>
                  </a:lnTo>
                  <a:lnTo>
                    <a:pt x="60" y="42"/>
                  </a:lnTo>
                  <a:lnTo>
                    <a:pt x="39" y="32"/>
                  </a:lnTo>
                  <a:lnTo>
                    <a:pt x="34" y="25"/>
                  </a:lnTo>
                  <a:lnTo>
                    <a:pt x="100" y="27"/>
                  </a:lnTo>
                  <a:lnTo>
                    <a:pt x="129" y="17"/>
                  </a:lnTo>
                  <a:lnTo>
                    <a:pt x="133" y="11"/>
                  </a:lnTo>
                  <a:lnTo>
                    <a:pt x="129" y="0"/>
                  </a:lnTo>
                  <a:lnTo>
                    <a:pt x="98" y="10"/>
                  </a:lnTo>
                  <a:lnTo>
                    <a:pt x="57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5" name="Freeform 53"/>
            <p:cNvSpPr>
              <a:spLocks/>
            </p:cNvSpPr>
            <p:nvPr/>
          </p:nvSpPr>
          <p:spPr bwMode="auto">
            <a:xfrm>
              <a:off x="1905" y="1566"/>
              <a:ext cx="239" cy="318"/>
            </a:xfrm>
            <a:custGeom>
              <a:avLst/>
              <a:gdLst/>
              <a:ahLst/>
              <a:cxnLst>
                <a:cxn ang="0">
                  <a:pos x="294" y="621"/>
                </a:cxn>
                <a:cxn ang="0">
                  <a:pos x="247" y="587"/>
                </a:cxn>
                <a:cxn ang="0">
                  <a:pos x="205" y="540"/>
                </a:cxn>
                <a:cxn ang="0">
                  <a:pos x="203" y="483"/>
                </a:cxn>
                <a:cxn ang="0">
                  <a:pos x="239" y="443"/>
                </a:cxn>
                <a:cxn ang="0">
                  <a:pos x="302" y="410"/>
                </a:cxn>
                <a:cxn ang="0">
                  <a:pos x="298" y="380"/>
                </a:cxn>
                <a:cxn ang="0">
                  <a:pos x="245" y="357"/>
                </a:cxn>
                <a:cxn ang="0">
                  <a:pos x="142" y="331"/>
                </a:cxn>
                <a:cxn ang="0">
                  <a:pos x="78" y="312"/>
                </a:cxn>
                <a:cxn ang="0">
                  <a:pos x="32" y="289"/>
                </a:cxn>
                <a:cxn ang="0">
                  <a:pos x="7" y="266"/>
                </a:cxn>
                <a:cxn ang="0">
                  <a:pos x="0" y="220"/>
                </a:cxn>
                <a:cxn ang="0">
                  <a:pos x="21" y="182"/>
                </a:cxn>
                <a:cxn ang="0">
                  <a:pos x="59" y="152"/>
                </a:cxn>
                <a:cxn ang="0">
                  <a:pos x="110" y="125"/>
                </a:cxn>
                <a:cxn ang="0">
                  <a:pos x="211" y="102"/>
                </a:cxn>
                <a:cxn ang="0">
                  <a:pos x="376" y="85"/>
                </a:cxn>
                <a:cxn ang="0">
                  <a:pos x="426" y="66"/>
                </a:cxn>
                <a:cxn ang="0">
                  <a:pos x="454" y="38"/>
                </a:cxn>
                <a:cxn ang="0">
                  <a:pos x="477" y="32"/>
                </a:cxn>
                <a:cxn ang="0">
                  <a:pos x="458" y="82"/>
                </a:cxn>
                <a:cxn ang="0">
                  <a:pos x="395" y="116"/>
                </a:cxn>
                <a:cxn ang="0">
                  <a:pos x="293" y="137"/>
                </a:cxn>
                <a:cxn ang="0">
                  <a:pos x="140" y="161"/>
                </a:cxn>
                <a:cxn ang="0">
                  <a:pos x="74" y="201"/>
                </a:cxn>
                <a:cxn ang="0">
                  <a:pos x="59" y="241"/>
                </a:cxn>
                <a:cxn ang="0">
                  <a:pos x="82" y="266"/>
                </a:cxn>
                <a:cxn ang="0">
                  <a:pos x="148" y="293"/>
                </a:cxn>
                <a:cxn ang="0">
                  <a:pos x="258" y="313"/>
                </a:cxn>
                <a:cxn ang="0">
                  <a:pos x="327" y="336"/>
                </a:cxn>
                <a:cxn ang="0">
                  <a:pos x="363" y="380"/>
                </a:cxn>
                <a:cxn ang="0">
                  <a:pos x="351" y="437"/>
                </a:cxn>
                <a:cxn ang="0">
                  <a:pos x="312" y="462"/>
                </a:cxn>
                <a:cxn ang="0">
                  <a:pos x="249" y="490"/>
                </a:cxn>
                <a:cxn ang="0">
                  <a:pos x="247" y="549"/>
                </a:cxn>
                <a:cxn ang="0">
                  <a:pos x="289" y="608"/>
                </a:cxn>
                <a:cxn ang="0">
                  <a:pos x="317" y="635"/>
                </a:cxn>
              </a:cxnLst>
              <a:rect l="0" t="0" r="r" b="b"/>
              <a:pathLst>
                <a:path w="477" h="635">
                  <a:moveTo>
                    <a:pt x="317" y="635"/>
                  </a:moveTo>
                  <a:lnTo>
                    <a:pt x="294" y="621"/>
                  </a:lnTo>
                  <a:lnTo>
                    <a:pt x="272" y="606"/>
                  </a:lnTo>
                  <a:lnTo>
                    <a:pt x="247" y="587"/>
                  </a:lnTo>
                  <a:lnTo>
                    <a:pt x="224" y="566"/>
                  </a:lnTo>
                  <a:lnTo>
                    <a:pt x="205" y="540"/>
                  </a:lnTo>
                  <a:lnTo>
                    <a:pt x="197" y="509"/>
                  </a:lnTo>
                  <a:lnTo>
                    <a:pt x="203" y="483"/>
                  </a:lnTo>
                  <a:lnTo>
                    <a:pt x="220" y="458"/>
                  </a:lnTo>
                  <a:lnTo>
                    <a:pt x="239" y="443"/>
                  </a:lnTo>
                  <a:lnTo>
                    <a:pt x="277" y="427"/>
                  </a:lnTo>
                  <a:lnTo>
                    <a:pt x="302" y="410"/>
                  </a:lnTo>
                  <a:lnTo>
                    <a:pt x="306" y="397"/>
                  </a:lnTo>
                  <a:lnTo>
                    <a:pt x="298" y="380"/>
                  </a:lnTo>
                  <a:lnTo>
                    <a:pt x="285" y="372"/>
                  </a:lnTo>
                  <a:lnTo>
                    <a:pt x="245" y="357"/>
                  </a:lnTo>
                  <a:lnTo>
                    <a:pt x="192" y="342"/>
                  </a:lnTo>
                  <a:lnTo>
                    <a:pt x="142" y="331"/>
                  </a:lnTo>
                  <a:lnTo>
                    <a:pt x="110" y="323"/>
                  </a:lnTo>
                  <a:lnTo>
                    <a:pt x="78" y="312"/>
                  </a:lnTo>
                  <a:lnTo>
                    <a:pt x="49" y="300"/>
                  </a:lnTo>
                  <a:lnTo>
                    <a:pt x="32" y="289"/>
                  </a:lnTo>
                  <a:lnTo>
                    <a:pt x="17" y="277"/>
                  </a:lnTo>
                  <a:lnTo>
                    <a:pt x="7" y="266"/>
                  </a:lnTo>
                  <a:lnTo>
                    <a:pt x="2" y="243"/>
                  </a:lnTo>
                  <a:lnTo>
                    <a:pt x="0" y="220"/>
                  </a:lnTo>
                  <a:lnTo>
                    <a:pt x="7" y="199"/>
                  </a:lnTo>
                  <a:lnTo>
                    <a:pt x="21" y="182"/>
                  </a:lnTo>
                  <a:lnTo>
                    <a:pt x="38" y="165"/>
                  </a:lnTo>
                  <a:lnTo>
                    <a:pt x="59" y="152"/>
                  </a:lnTo>
                  <a:lnTo>
                    <a:pt x="82" y="139"/>
                  </a:lnTo>
                  <a:lnTo>
                    <a:pt x="110" y="125"/>
                  </a:lnTo>
                  <a:lnTo>
                    <a:pt x="158" y="110"/>
                  </a:lnTo>
                  <a:lnTo>
                    <a:pt x="211" y="102"/>
                  </a:lnTo>
                  <a:lnTo>
                    <a:pt x="285" y="93"/>
                  </a:lnTo>
                  <a:lnTo>
                    <a:pt x="376" y="85"/>
                  </a:lnTo>
                  <a:lnTo>
                    <a:pt x="407" y="78"/>
                  </a:lnTo>
                  <a:lnTo>
                    <a:pt x="426" y="66"/>
                  </a:lnTo>
                  <a:lnTo>
                    <a:pt x="443" y="51"/>
                  </a:lnTo>
                  <a:lnTo>
                    <a:pt x="454" y="38"/>
                  </a:lnTo>
                  <a:lnTo>
                    <a:pt x="471" y="0"/>
                  </a:lnTo>
                  <a:lnTo>
                    <a:pt x="477" y="32"/>
                  </a:lnTo>
                  <a:lnTo>
                    <a:pt x="473" y="63"/>
                  </a:lnTo>
                  <a:lnTo>
                    <a:pt x="458" y="82"/>
                  </a:lnTo>
                  <a:lnTo>
                    <a:pt x="435" y="101"/>
                  </a:lnTo>
                  <a:lnTo>
                    <a:pt x="395" y="116"/>
                  </a:lnTo>
                  <a:lnTo>
                    <a:pt x="348" y="129"/>
                  </a:lnTo>
                  <a:lnTo>
                    <a:pt x="293" y="137"/>
                  </a:lnTo>
                  <a:lnTo>
                    <a:pt x="197" y="148"/>
                  </a:lnTo>
                  <a:lnTo>
                    <a:pt x="140" y="161"/>
                  </a:lnTo>
                  <a:lnTo>
                    <a:pt x="104" y="178"/>
                  </a:lnTo>
                  <a:lnTo>
                    <a:pt x="74" y="201"/>
                  </a:lnTo>
                  <a:lnTo>
                    <a:pt x="59" y="222"/>
                  </a:lnTo>
                  <a:lnTo>
                    <a:pt x="59" y="241"/>
                  </a:lnTo>
                  <a:lnTo>
                    <a:pt x="68" y="255"/>
                  </a:lnTo>
                  <a:lnTo>
                    <a:pt x="82" y="266"/>
                  </a:lnTo>
                  <a:lnTo>
                    <a:pt x="101" y="277"/>
                  </a:lnTo>
                  <a:lnTo>
                    <a:pt x="148" y="293"/>
                  </a:lnTo>
                  <a:lnTo>
                    <a:pt x="203" y="304"/>
                  </a:lnTo>
                  <a:lnTo>
                    <a:pt x="258" y="313"/>
                  </a:lnTo>
                  <a:lnTo>
                    <a:pt x="300" y="325"/>
                  </a:lnTo>
                  <a:lnTo>
                    <a:pt x="327" y="336"/>
                  </a:lnTo>
                  <a:lnTo>
                    <a:pt x="351" y="357"/>
                  </a:lnTo>
                  <a:lnTo>
                    <a:pt x="363" y="380"/>
                  </a:lnTo>
                  <a:lnTo>
                    <a:pt x="363" y="416"/>
                  </a:lnTo>
                  <a:lnTo>
                    <a:pt x="351" y="437"/>
                  </a:lnTo>
                  <a:lnTo>
                    <a:pt x="332" y="452"/>
                  </a:lnTo>
                  <a:lnTo>
                    <a:pt x="312" y="462"/>
                  </a:lnTo>
                  <a:lnTo>
                    <a:pt x="266" y="479"/>
                  </a:lnTo>
                  <a:lnTo>
                    <a:pt x="249" y="490"/>
                  </a:lnTo>
                  <a:lnTo>
                    <a:pt x="239" y="505"/>
                  </a:lnTo>
                  <a:lnTo>
                    <a:pt x="247" y="549"/>
                  </a:lnTo>
                  <a:lnTo>
                    <a:pt x="274" y="591"/>
                  </a:lnTo>
                  <a:lnTo>
                    <a:pt x="289" y="608"/>
                  </a:lnTo>
                  <a:lnTo>
                    <a:pt x="304" y="621"/>
                  </a:lnTo>
                  <a:lnTo>
                    <a:pt x="317" y="635"/>
                  </a:lnTo>
                  <a:lnTo>
                    <a:pt x="317" y="6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6" name="Freeform 54"/>
            <p:cNvSpPr>
              <a:spLocks/>
            </p:cNvSpPr>
            <p:nvPr/>
          </p:nvSpPr>
          <p:spPr bwMode="auto">
            <a:xfrm>
              <a:off x="1666" y="1704"/>
              <a:ext cx="22" cy="3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48"/>
                </a:cxn>
                <a:cxn ang="0">
                  <a:pos x="15" y="69"/>
                </a:cxn>
                <a:cxn ang="0">
                  <a:pos x="43" y="31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3" h="69">
                  <a:moveTo>
                    <a:pt x="40" y="0"/>
                  </a:moveTo>
                  <a:lnTo>
                    <a:pt x="0" y="48"/>
                  </a:lnTo>
                  <a:lnTo>
                    <a:pt x="15" y="69"/>
                  </a:lnTo>
                  <a:lnTo>
                    <a:pt x="43" y="3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7" name="Freeform 55"/>
            <p:cNvSpPr>
              <a:spLocks/>
            </p:cNvSpPr>
            <p:nvPr/>
          </p:nvSpPr>
          <p:spPr bwMode="auto">
            <a:xfrm>
              <a:off x="1757" y="1889"/>
              <a:ext cx="316" cy="137"/>
            </a:xfrm>
            <a:custGeom>
              <a:avLst/>
              <a:gdLst/>
              <a:ahLst/>
              <a:cxnLst>
                <a:cxn ang="0">
                  <a:pos x="593" y="71"/>
                </a:cxn>
                <a:cxn ang="0">
                  <a:pos x="618" y="59"/>
                </a:cxn>
                <a:cxn ang="0">
                  <a:pos x="624" y="36"/>
                </a:cxn>
                <a:cxn ang="0">
                  <a:pos x="578" y="12"/>
                </a:cxn>
                <a:cxn ang="0">
                  <a:pos x="506" y="0"/>
                </a:cxn>
                <a:cxn ang="0">
                  <a:pos x="456" y="25"/>
                </a:cxn>
                <a:cxn ang="0">
                  <a:pos x="401" y="107"/>
                </a:cxn>
                <a:cxn ang="0">
                  <a:pos x="377" y="110"/>
                </a:cxn>
                <a:cxn ang="0">
                  <a:pos x="348" y="57"/>
                </a:cxn>
                <a:cxn ang="0">
                  <a:pos x="316" y="34"/>
                </a:cxn>
                <a:cxn ang="0">
                  <a:pos x="226" y="13"/>
                </a:cxn>
                <a:cxn ang="0">
                  <a:pos x="114" y="27"/>
                </a:cxn>
                <a:cxn ang="0">
                  <a:pos x="61" y="59"/>
                </a:cxn>
                <a:cxn ang="0">
                  <a:pos x="29" y="91"/>
                </a:cxn>
                <a:cxn ang="0">
                  <a:pos x="0" y="143"/>
                </a:cxn>
                <a:cxn ang="0">
                  <a:pos x="15" y="202"/>
                </a:cxn>
                <a:cxn ang="0">
                  <a:pos x="36" y="224"/>
                </a:cxn>
                <a:cxn ang="0">
                  <a:pos x="63" y="242"/>
                </a:cxn>
                <a:cxn ang="0">
                  <a:pos x="126" y="264"/>
                </a:cxn>
                <a:cxn ang="0">
                  <a:pos x="259" y="276"/>
                </a:cxn>
                <a:cxn ang="0">
                  <a:pos x="394" y="242"/>
                </a:cxn>
                <a:cxn ang="0">
                  <a:pos x="432" y="215"/>
                </a:cxn>
                <a:cxn ang="0">
                  <a:pos x="472" y="166"/>
                </a:cxn>
                <a:cxn ang="0">
                  <a:pos x="512" y="78"/>
                </a:cxn>
                <a:cxn ang="0">
                  <a:pos x="565" y="46"/>
                </a:cxn>
                <a:cxn ang="0">
                  <a:pos x="493" y="82"/>
                </a:cxn>
                <a:cxn ang="0">
                  <a:pos x="462" y="135"/>
                </a:cxn>
                <a:cxn ang="0">
                  <a:pos x="428" y="181"/>
                </a:cxn>
                <a:cxn ang="0">
                  <a:pos x="401" y="207"/>
                </a:cxn>
                <a:cxn ang="0">
                  <a:pos x="354" y="230"/>
                </a:cxn>
                <a:cxn ang="0">
                  <a:pos x="276" y="242"/>
                </a:cxn>
                <a:cxn ang="0">
                  <a:pos x="190" y="242"/>
                </a:cxn>
                <a:cxn ang="0">
                  <a:pos x="114" y="228"/>
                </a:cxn>
                <a:cxn ang="0">
                  <a:pos x="67" y="200"/>
                </a:cxn>
                <a:cxn ang="0">
                  <a:pos x="46" y="162"/>
                </a:cxn>
                <a:cxn ang="0">
                  <a:pos x="57" y="101"/>
                </a:cxn>
                <a:cxn ang="0">
                  <a:pos x="90" y="74"/>
                </a:cxn>
                <a:cxn ang="0">
                  <a:pos x="131" y="51"/>
                </a:cxn>
                <a:cxn ang="0">
                  <a:pos x="228" y="36"/>
                </a:cxn>
                <a:cxn ang="0">
                  <a:pos x="316" y="72"/>
                </a:cxn>
                <a:cxn ang="0">
                  <a:pos x="346" y="124"/>
                </a:cxn>
                <a:cxn ang="0">
                  <a:pos x="371" y="135"/>
                </a:cxn>
                <a:cxn ang="0">
                  <a:pos x="422" y="110"/>
                </a:cxn>
                <a:cxn ang="0">
                  <a:pos x="445" y="84"/>
                </a:cxn>
                <a:cxn ang="0">
                  <a:pos x="470" y="55"/>
                </a:cxn>
                <a:cxn ang="0">
                  <a:pos x="496" y="32"/>
                </a:cxn>
                <a:cxn ang="0">
                  <a:pos x="565" y="25"/>
                </a:cxn>
                <a:cxn ang="0">
                  <a:pos x="597" y="42"/>
                </a:cxn>
              </a:cxnLst>
              <a:rect l="0" t="0" r="r" b="b"/>
              <a:pathLst>
                <a:path w="631" h="276">
                  <a:moveTo>
                    <a:pt x="597" y="42"/>
                  </a:moveTo>
                  <a:lnTo>
                    <a:pt x="593" y="71"/>
                  </a:lnTo>
                  <a:lnTo>
                    <a:pt x="605" y="71"/>
                  </a:lnTo>
                  <a:lnTo>
                    <a:pt x="618" y="59"/>
                  </a:lnTo>
                  <a:lnTo>
                    <a:pt x="631" y="40"/>
                  </a:lnTo>
                  <a:lnTo>
                    <a:pt x="624" y="36"/>
                  </a:lnTo>
                  <a:lnTo>
                    <a:pt x="607" y="25"/>
                  </a:lnTo>
                  <a:lnTo>
                    <a:pt x="578" y="12"/>
                  </a:lnTo>
                  <a:lnTo>
                    <a:pt x="544" y="2"/>
                  </a:lnTo>
                  <a:lnTo>
                    <a:pt x="506" y="0"/>
                  </a:lnTo>
                  <a:lnTo>
                    <a:pt x="479" y="8"/>
                  </a:lnTo>
                  <a:lnTo>
                    <a:pt x="456" y="25"/>
                  </a:lnTo>
                  <a:lnTo>
                    <a:pt x="436" y="51"/>
                  </a:lnTo>
                  <a:lnTo>
                    <a:pt x="401" y="107"/>
                  </a:lnTo>
                  <a:lnTo>
                    <a:pt x="388" y="118"/>
                  </a:lnTo>
                  <a:lnTo>
                    <a:pt x="377" y="110"/>
                  </a:lnTo>
                  <a:lnTo>
                    <a:pt x="358" y="69"/>
                  </a:lnTo>
                  <a:lnTo>
                    <a:pt x="348" y="57"/>
                  </a:lnTo>
                  <a:lnTo>
                    <a:pt x="337" y="46"/>
                  </a:lnTo>
                  <a:lnTo>
                    <a:pt x="316" y="34"/>
                  </a:lnTo>
                  <a:lnTo>
                    <a:pt x="289" y="25"/>
                  </a:lnTo>
                  <a:lnTo>
                    <a:pt x="226" y="13"/>
                  </a:lnTo>
                  <a:lnTo>
                    <a:pt x="166" y="13"/>
                  </a:lnTo>
                  <a:lnTo>
                    <a:pt x="114" y="27"/>
                  </a:lnTo>
                  <a:lnTo>
                    <a:pt x="76" y="46"/>
                  </a:lnTo>
                  <a:lnTo>
                    <a:pt x="61" y="59"/>
                  </a:lnTo>
                  <a:lnTo>
                    <a:pt x="44" y="74"/>
                  </a:lnTo>
                  <a:lnTo>
                    <a:pt x="29" y="91"/>
                  </a:lnTo>
                  <a:lnTo>
                    <a:pt x="13" y="110"/>
                  </a:lnTo>
                  <a:lnTo>
                    <a:pt x="0" y="143"/>
                  </a:lnTo>
                  <a:lnTo>
                    <a:pt x="4" y="179"/>
                  </a:lnTo>
                  <a:lnTo>
                    <a:pt x="15" y="202"/>
                  </a:lnTo>
                  <a:lnTo>
                    <a:pt x="25" y="215"/>
                  </a:lnTo>
                  <a:lnTo>
                    <a:pt x="36" y="224"/>
                  </a:lnTo>
                  <a:lnTo>
                    <a:pt x="50" y="234"/>
                  </a:lnTo>
                  <a:lnTo>
                    <a:pt x="63" y="242"/>
                  </a:lnTo>
                  <a:lnTo>
                    <a:pt x="91" y="255"/>
                  </a:lnTo>
                  <a:lnTo>
                    <a:pt x="126" y="264"/>
                  </a:lnTo>
                  <a:lnTo>
                    <a:pt x="192" y="276"/>
                  </a:lnTo>
                  <a:lnTo>
                    <a:pt x="259" y="276"/>
                  </a:lnTo>
                  <a:lnTo>
                    <a:pt x="365" y="255"/>
                  </a:lnTo>
                  <a:lnTo>
                    <a:pt x="394" y="242"/>
                  </a:lnTo>
                  <a:lnTo>
                    <a:pt x="417" y="230"/>
                  </a:lnTo>
                  <a:lnTo>
                    <a:pt x="432" y="215"/>
                  </a:lnTo>
                  <a:lnTo>
                    <a:pt x="449" y="202"/>
                  </a:lnTo>
                  <a:lnTo>
                    <a:pt x="472" y="166"/>
                  </a:lnTo>
                  <a:lnTo>
                    <a:pt x="491" y="128"/>
                  </a:lnTo>
                  <a:lnTo>
                    <a:pt x="512" y="78"/>
                  </a:lnTo>
                  <a:lnTo>
                    <a:pt x="561" y="57"/>
                  </a:lnTo>
                  <a:lnTo>
                    <a:pt x="565" y="46"/>
                  </a:lnTo>
                  <a:lnTo>
                    <a:pt x="502" y="57"/>
                  </a:lnTo>
                  <a:lnTo>
                    <a:pt x="493" y="82"/>
                  </a:lnTo>
                  <a:lnTo>
                    <a:pt x="479" y="107"/>
                  </a:lnTo>
                  <a:lnTo>
                    <a:pt x="462" y="135"/>
                  </a:lnTo>
                  <a:lnTo>
                    <a:pt x="441" y="167"/>
                  </a:lnTo>
                  <a:lnTo>
                    <a:pt x="428" y="181"/>
                  </a:lnTo>
                  <a:lnTo>
                    <a:pt x="415" y="194"/>
                  </a:lnTo>
                  <a:lnTo>
                    <a:pt x="401" y="207"/>
                  </a:lnTo>
                  <a:lnTo>
                    <a:pt x="386" y="217"/>
                  </a:lnTo>
                  <a:lnTo>
                    <a:pt x="354" y="230"/>
                  </a:lnTo>
                  <a:lnTo>
                    <a:pt x="320" y="240"/>
                  </a:lnTo>
                  <a:lnTo>
                    <a:pt x="276" y="242"/>
                  </a:lnTo>
                  <a:lnTo>
                    <a:pt x="234" y="243"/>
                  </a:lnTo>
                  <a:lnTo>
                    <a:pt x="190" y="242"/>
                  </a:lnTo>
                  <a:lnTo>
                    <a:pt x="152" y="238"/>
                  </a:lnTo>
                  <a:lnTo>
                    <a:pt x="114" y="228"/>
                  </a:lnTo>
                  <a:lnTo>
                    <a:pt x="86" y="215"/>
                  </a:lnTo>
                  <a:lnTo>
                    <a:pt x="67" y="200"/>
                  </a:lnTo>
                  <a:lnTo>
                    <a:pt x="57" y="183"/>
                  </a:lnTo>
                  <a:lnTo>
                    <a:pt x="46" y="162"/>
                  </a:lnTo>
                  <a:lnTo>
                    <a:pt x="42" y="129"/>
                  </a:lnTo>
                  <a:lnTo>
                    <a:pt x="57" y="101"/>
                  </a:lnTo>
                  <a:lnTo>
                    <a:pt x="70" y="88"/>
                  </a:lnTo>
                  <a:lnTo>
                    <a:pt x="90" y="74"/>
                  </a:lnTo>
                  <a:lnTo>
                    <a:pt x="109" y="63"/>
                  </a:lnTo>
                  <a:lnTo>
                    <a:pt x="131" y="51"/>
                  </a:lnTo>
                  <a:lnTo>
                    <a:pt x="179" y="38"/>
                  </a:lnTo>
                  <a:lnTo>
                    <a:pt x="228" y="36"/>
                  </a:lnTo>
                  <a:lnTo>
                    <a:pt x="280" y="48"/>
                  </a:lnTo>
                  <a:lnTo>
                    <a:pt x="316" y="72"/>
                  </a:lnTo>
                  <a:lnTo>
                    <a:pt x="333" y="101"/>
                  </a:lnTo>
                  <a:lnTo>
                    <a:pt x="346" y="124"/>
                  </a:lnTo>
                  <a:lnTo>
                    <a:pt x="356" y="131"/>
                  </a:lnTo>
                  <a:lnTo>
                    <a:pt x="371" y="135"/>
                  </a:lnTo>
                  <a:lnTo>
                    <a:pt x="399" y="131"/>
                  </a:lnTo>
                  <a:lnTo>
                    <a:pt x="422" y="110"/>
                  </a:lnTo>
                  <a:lnTo>
                    <a:pt x="434" y="99"/>
                  </a:lnTo>
                  <a:lnTo>
                    <a:pt x="445" y="84"/>
                  </a:lnTo>
                  <a:lnTo>
                    <a:pt x="456" y="69"/>
                  </a:lnTo>
                  <a:lnTo>
                    <a:pt x="470" y="55"/>
                  </a:lnTo>
                  <a:lnTo>
                    <a:pt x="483" y="42"/>
                  </a:lnTo>
                  <a:lnTo>
                    <a:pt x="496" y="32"/>
                  </a:lnTo>
                  <a:lnTo>
                    <a:pt x="521" y="23"/>
                  </a:lnTo>
                  <a:lnTo>
                    <a:pt x="565" y="25"/>
                  </a:lnTo>
                  <a:lnTo>
                    <a:pt x="597" y="42"/>
                  </a:lnTo>
                  <a:lnTo>
                    <a:pt x="597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8" name="Freeform 56"/>
            <p:cNvSpPr>
              <a:spLocks/>
            </p:cNvSpPr>
            <p:nvPr/>
          </p:nvSpPr>
          <p:spPr bwMode="auto">
            <a:xfrm>
              <a:off x="1803" y="1851"/>
              <a:ext cx="111" cy="55"/>
            </a:xfrm>
            <a:custGeom>
              <a:avLst/>
              <a:gdLst/>
              <a:ahLst/>
              <a:cxnLst>
                <a:cxn ang="0">
                  <a:pos x="35" y="110"/>
                </a:cxn>
                <a:cxn ang="0">
                  <a:pos x="6" y="99"/>
                </a:cxn>
                <a:cxn ang="0">
                  <a:pos x="0" y="84"/>
                </a:cxn>
                <a:cxn ang="0">
                  <a:pos x="8" y="63"/>
                </a:cxn>
                <a:cxn ang="0">
                  <a:pos x="18" y="57"/>
                </a:cxn>
                <a:cxn ang="0">
                  <a:pos x="44" y="46"/>
                </a:cxn>
                <a:cxn ang="0">
                  <a:pos x="80" y="38"/>
                </a:cxn>
                <a:cxn ang="0">
                  <a:pos x="82" y="21"/>
                </a:cxn>
                <a:cxn ang="0">
                  <a:pos x="99" y="0"/>
                </a:cxn>
                <a:cxn ang="0">
                  <a:pos x="120" y="2"/>
                </a:cxn>
                <a:cxn ang="0">
                  <a:pos x="132" y="17"/>
                </a:cxn>
                <a:cxn ang="0">
                  <a:pos x="133" y="42"/>
                </a:cxn>
                <a:cxn ang="0">
                  <a:pos x="200" y="53"/>
                </a:cxn>
                <a:cxn ang="0">
                  <a:pos x="219" y="70"/>
                </a:cxn>
                <a:cxn ang="0">
                  <a:pos x="223" y="88"/>
                </a:cxn>
                <a:cxn ang="0">
                  <a:pos x="223" y="99"/>
                </a:cxn>
                <a:cxn ang="0">
                  <a:pos x="200" y="95"/>
                </a:cxn>
                <a:cxn ang="0">
                  <a:pos x="196" y="86"/>
                </a:cxn>
                <a:cxn ang="0">
                  <a:pos x="192" y="78"/>
                </a:cxn>
                <a:cxn ang="0">
                  <a:pos x="183" y="70"/>
                </a:cxn>
                <a:cxn ang="0">
                  <a:pos x="141" y="63"/>
                </a:cxn>
                <a:cxn ang="0">
                  <a:pos x="113" y="59"/>
                </a:cxn>
                <a:cxn ang="0">
                  <a:pos x="111" y="25"/>
                </a:cxn>
                <a:cxn ang="0">
                  <a:pos x="103" y="27"/>
                </a:cxn>
                <a:cxn ang="0">
                  <a:pos x="99" y="36"/>
                </a:cxn>
                <a:cxn ang="0">
                  <a:pos x="97" y="53"/>
                </a:cxn>
                <a:cxn ang="0">
                  <a:pos x="38" y="69"/>
                </a:cxn>
                <a:cxn ang="0">
                  <a:pos x="35" y="88"/>
                </a:cxn>
                <a:cxn ang="0">
                  <a:pos x="63" y="101"/>
                </a:cxn>
                <a:cxn ang="0">
                  <a:pos x="35" y="110"/>
                </a:cxn>
                <a:cxn ang="0">
                  <a:pos x="35" y="110"/>
                </a:cxn>
              </a:cxnLst>
              <a:rect l="0" t="0" r="r" b="b"/>
              <a:pathLst>
                <a:path w="223" h="110">
                  <a:moveTo>
                    <a:pt x="35" y="110"/>
                  </a:moveTo>
                  <a:lnTo>
                    <a:pt x="6" y="99"/>
                  </a:lnTo>
                  <a:lnTo>
                    <a:pt x="0" y="84"/>
                  </a:lnTo>
                  <a:lnTo>
                    <a:pt x="8" y="63"/>
                  </a:lnTo>
                  <a:lnTo>
                    <a:pt x="18" y="57"/>
                  </a:lnTo>
                  <a:lnTo>
                    <a:pt x="44" y="46"/>
                  </a:lnTo>
                  <a:lnTo>
                    <a:pt x="80" y="38"/>
                  </a:lnTo>
                  <a:lnTo>
                    <a:pt x="82" y="21"/>
                  </a:lnTo>
                  <a:lnTo>
                    <a:pt x="99" y="0"/>
                  </a:lnTo>
                  <a:lnTo>
                    <a:pt x="120" y="2"/>
                  </a:lnTo>
                  <a:lnTo>
                    <a:pt x="132" y="17"/>
                  </a:lnTo>
                  <a:lnTo>
                    <a:pt x="133" y="42"/>
                  </a:lnTo>
                  <a:lnTo>
                    <a:pt x="200" y="53"/>
                  </a:lnTo>
                  <a:lnTo>
                    <a:pt x="219" y="70"/>
                  </a:lnTo>
                  <a:lnTo>
                    <a:pt x="223" y="88"/>
                  </a:lnTo>
                  <a:lnTo>
                    <a:pt x="223" y="99"/>
                  </a:lnTo>
                  <a:lnTo>
                    <a:pt x="200" y="95"/>
                  </a:lnTo>
                  <a:lnTo>
                    <a:pt x="196" y="86"/>
                  </a:lnTo>
                  <a:lnTo>
                    <a:pt x="192" y="78"/>
                  </a:lnTo>
                  <a:lnTo>
                    <a:pt x="183" y="70"/>
                  </a:lnTo>
                  <a:lnTo>
                    <a:pt x="141" y="63"/>
                  </a:lnTo>
                  <a:lnTo>
                    <a:pt x="113" y="59"/>
                  </a:lnTo>
                  <a:lnTo>
                    <a:pt x="111" y="25"/>
                  </a:lnTo>
                  <a:lnTo>
                    <a:pt x="103" y="27"/>
                  </a:lnTo>
                  <a:lnTo>
                    <a:pt x="99" y="36"/>
                  </a:lnTo>
                  <a:lnTo>
                    <a:pt x="97" y="53"/>
                  </a:lnTo>
                  <a:lnTo>
                    <a:pt x="38" y="69"/>
                  </a:lnTo>
                  <a:lnTo>
                    <a:pt x="35" y="88"/>
                  </a:lnTo>
                  <a:lnTo>
                    <a:pt x="63" y="101"/>
                  </a:lnTo>
                  <a:lnTo>
                    <a:pt x="35" y="110"/>
                  </a:lnTo>
                  <a:lnTo>
                    <a:pt x="35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09" name="Freeform 57"/>
            <p:cNvSpPr>
              <a:spLocks/>
            </p:cNvSpPr>
            <p:nvPr/>
          </p:nvSpPr>
          <p:spPr bwMode="auto">
            <a:xfrm>
              <a:off x="1707" y="1897"/>
              <a:ext cx="87" cy="96"/>
            </a:xfrm>
            <a:custGeom>
              <a:avLst/>
              <a:gdLst/>
              <a:ahLst/>
              <a:cxnLst>
                <a:cxn ang="0">
                  <a:pos x="175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6" y="10"/>
                </a:cxn>
                <a:cxn ang="0">
                  <a:pos x="105" y="2"/>
                </a:cxn>
                <a:cxn ang="0">
                  <a:pos x="75" y="0"/>
                </a:cxn>
                <a:cxn ang="0">
                  <a:pos x="54" y="2"/>
                </a:cxn>
                <a:cxn ang="0">
                  <a:pos x="31" y="10"/>
                </a:cxn>
                <a:cxn ang="0">
                  <a:pos x="19" y="21"/>
                </a:cxn>
                <a:cxn ang="0">
                  <a:pos x="12" y="34"/>
                </a:cxn>
                <a:cxn ang="0">
                  <a:pos x="2" y="50"/>
                </a:cxn>
                <a:cxn ang="0">
                  <a:pos x="0" y="73"/>
                </a:cxn>
                <a:cxn ang="0">
                  <a:pos x="6" y="97"/>
                </a:cxn>
                <a:cxn ang="0">
                  <a:pos x="21" y="131"/>
                </a:cxn>
                <a:cxn ang="0">
                  <a:pos x="36" y="154"/>
                </a:cxn>
                <a:cxn ang="0">
                  <a:pos x="52" y="171"/>
                </a:cxn>
                <a:cxn ang="0">
                  <a:pos x="67" y="183"/>
                </a:cxn>
                <a:cxn ang="0">
                  <a:pos x="92" y="190"/>
                </a:cxn>
                <a:cxn ang="0">
                  <a:pos x="114" y="192"/>
                </a:cxn>
                <a:cxn ang="0">
                  <a:pos x="139" y="190"/>
                </a:cxn>
                <a:cxn ang="0">
                  <a:pos x="132" y="171"/>
                </a:cxn>
                <a:cxn ang="0">
                  <a:pos x="82" y="154"/>
                </a:cxn>
                <a:cxn ang="0">
                  <a:pos x="57" y="141"/>
                </a:cxn>
                <a:cxn ang="0">
                  <a:pos x="38" y="111"/>
                </a:cxn>
                <a:cxn ang="0">
                  <a:pos x="27" y="78"/>
                </a:cxn>
                <a:cxn ang="0">
                  <a:pos x="27" y="59"/>
                </a:cxn>
                <a:cxn ang="0">
                  <a:pos x="35" y="46"/>
                </a:cxn>
                <a:cxn ang="0">
                  <a:pos x="42" y="34"/>
                </a:cxn>
                <a:cxn ang="0">
                  <a:pos x="57" y="29"/>
                </a:cxn>
                <a:cxn ang="0">
                  <a:pos x="84" y="29"/>
                </a:cxn>
                <a:cxn ang="0">
                  <a:pos x="105" y="34"/>
                </a:cxn>
                <a:cxn ang="0">
                  <a:pos x="137" y="46"/>
                </a:cxn>
                <a:cxn ang="0">
                  <a:pos x="156" y="61"/>
                </a:cxn>
                <a:cxn ang="0">
                  <a:pos x="175" y="38"/>
                </a:cxn>
                <a:cxn ang="0">
                  <a:pos x="175" y="38"/>
                </a:cxn>
              </a:cxnLst>
              <a:rect l="0" t="0" r="r" b="b"/>
              <a:pathLst>
                <a:path w="175" h="192">
                  <a:moveTo>
                    <a:pt x="175" y="38"/>
                  </a:moveTo>
                  <a:lnTo>
                    <a:pt x="162" y="29"/>
                  </a:lnTo>
                  <a:lnTo>
                    <a:pt x="145" y="19"/>
                  </a:lnTo>
                  <a:lnTo>
                    <a:pt x="126" y="10"/>
                  </a:lnTo>
                  <a:lnTo>
                    <a:pt x="105" y="2"/>
                  </a:lnTo>
                  <a:lnTo>
                    <a:pt x="75" y="0"/>
                  </a:lnTo>
                  <a:lnTo>
                    <a:pt x="54" y="2"/>
                  </a:lnTo>
                  <a:lnTo>
                    <a:pt x="31" y="10"/>
                  </a:lnTo>
                  <a:lnTo>
                    <a:pt x="19" y="21"/>
                  </a:lnTo>
                  <a:lnTo>
                    <a:pt x="12" y="34"/>
                  </a:lnTo>
                  <a:lnTo>
                    <a:pt x="2" y="50"/>
                  </a:lnTo>
                  <a:lnTo>
                    <a:pt x="0" y="73"/>
                  </a:lnTo>
                  <a:lnTo>
                    <a:pt x="6" y="97"/>
                  </a:lnTo>
                  <a:lnTo>
                    <a:pt x="21" y="131"/>
                  </a:lnTo>
                  <a:lnTo>
                    <a:pt x="36" y="154"/>
                  </a:lnTo>
                  <a:lnTo>
                    <a:pt x="52" y="171"/>
                  </a:lnTo>
                  <a:lnTo>
                    <a:pt x="67" y="183"/>
                  </a:lnTo>
                  <a:lnTo>
                    <a:pt x="92" y="190"/>
                  </a:lnTo>
                  <a:lnTo>
                    <a:pt x="114" y="192"/>
                  </a:lnTo>
                  <a:lnTo>
                    <a:pt x="139" y="190"/>
                  </a:lnTo>
                  <a:lnTo>
                    <a:pt x="132" y="171"/>
                  </a:lnTo>
                  <a:lnTo>
                    <a:pt x="82" y="154"/>
                  </a:lnTo>
                  <a:lnTo>
                    <a:pt x="57" y="141"/>
                  </a:lnTo>
                  <a:lnTo>
                    <a:pt x="38" y="111"/>
                  </a:lnTo>
                  <a:lnTo>
                    <a:pt x="27" y="78"/>
                  </a:lnTo>
                  <a:lnTo>
                    <a:pt x="27" y="59"/>
                  </a:lnTo>
                  <a:lnTo>
                    <a:pt x="35" y="46"/>
                  </a:lnTo>
                  <a:lnTo>
                    <a:pt x="42" y="34"/>
                  </a:lnTo>
                  <a:lnTo>
                    <a:pt x="57" y="29"/>
                  </a:lnTo>
                  <a:lnTo>
                    <a:pt x="84" y="29"/>
                  </a:lnTo>
                  <a:lnTo>
                    <a:pt x="105" y="34"/>
                  </a:lnTo>
                  <a:lnTo>
                    <a:pt x="137" y="46"/>
                  </a:lnTo>
                  <a:lnTo>
                    <a:pt x="156" y="61"/>
                  </a:lnTo>
                  <a:lnTo>
                    <a:pt x="175" y="38"/>
                  </a:lnTo>
                  <a:lnTo>
                    <a:pt x="17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010" name="Freeform 58"/>
            <p:cNvSpPr>
              <a:spLocks/>
            </p:cNvSpPr>
            <p:nvPr/>
          </p:nvSpPr>
          <p:spPr bwMode="auto">
            <a:xfrm>
              <a:off x="1695" y="1560"/>
              <a:ext cx="26" cy="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51" y="23"/>
                </a:cxn>
                <a:cxn ang="0">
                  <a:pos x="28" y="52"/>
                </a:cxn>
                <a:cxn ang="0">
                  <a:pos x="7" y="40"/>
                </a:cxn>
                <a:cxn ang="0">
                  <a:pos x="28" y="29"/>
                </a:cxn>
                <a:cxn ang="0">
                  <a:pos x="0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51" h="52">
                  <a:moveTo>
                    <a:pt x="17" y="0"/>
                  </a:moveTo>
                  <a:lnTo>
                    <a:pt x="51" y="23"/>
                  </a:lnTo>
                  <a:lnTo>
                    <a:pt x="28" y="52"/>
                  </a:lnTo>
                  <a:lnTo>
                    <a:pt x="7" y="40"/>
                  </a:lnTo>
                  <a:lnTo>
                    <a:pt x="28" y="29"/>
                  </a:lnTo>
                  <a:lnTo>
                    <a:pt x="0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4026" name="AutoShape 74"/>
          <p:cNvSpPr>
            <a:spLocks noChangeArrowheads="1"/>
          </p:cNvSpPr>
          <p:nvPr/>
        </p:nvSpPr>
        <p:spPr bwMode="auto">
          <a:xfrm rot="216014">
            <a:off x="1258888" y="1484313"/>
            <a:ext cx="1974850" cy="6492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chemeClr val="bg1"/>
                </a:solidFill>
              </a:rPr>
              <a:t>питательные </a:t>
            </a:r>
          </a:p>
          <a:p>
            <a:pPr algn="ctr"/>
            <a:r>
              <a:rPr lang="ru-RU" sz="1000">
                <a:solidFill>
                  <a:schemeClr val="bg1"/>
                </a:solidFill>
              </a:rPr>
              <a:t>вещества </a:t>
            </a:r>
          </a:p>
          <a:p>
            <a:pPr algn="ctr"/>
            <a:r>
              <a:rPr lang="ru-RU" sz="1000">
                <a:solidFill>
                  <a:schemeClr val="bg1"/>
                </a:solidFill>
              </a:rPr>
              <a:t>и </a:t>
            </a:r>
          </a:p>
          <a:p>
            <a:pPr algn="ctr"/>
            <a:r>
              <a:rPr lang="ru-RU" sz="1000">
                <a:solidFill>
                  <a:schemeClr val="bg1"/>
                </a:solidFill>
              </a:rPr>
              <a:t>кислород</a:t>
            </a:r>
          </a:p>
        </p:txBody>
      </p:sp>
      <p:pic>
        <p:nvPicPr>
          <p:cNvPr id="254029" name="Picture 77" descr="кровь под микроскоп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916113"/>
            <a:ext cx="3097213" cy="23780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54030" name="Rectangle 78"/>
          <p:cNvSpPr>
            <a:spLocks noChangeArrowheads="1"/>
          </p:cNvSpPr>
          <p:nvPr/>
        </p:nvSpPr>
        <p:spPr bwMode="auto">
          <a:xfrm>
            <a:off x="2286000" y="3860800"/>
            <a:ext cx="66786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Разносит </a:t>
            </a:r>
          </a:p>
          <a:p>
            <a:r>
              <a:rPr lang="ru-RU"/>
              <a:t>     по всем органам</a:t>
            </a:r>
          </a:p>
          <a:p>
            <a:r>
              <a:rPr lang="ru-RU"/>
              <a:t>            </a:t>
            </a:r>
            <a:r>
              <a:rPr lang="ru-RU">
                <a:solidFill>
                  <a:srgbClr val="0000FF"/>
                </a:solidFill>
              </a:rPr>
              <a:t>кислород</a:t>
            </a:r>
          </a:p>
          <a:p>
            <a:r>
              <a:rPr lang="ru-RU"/>
              <a:t>                   и</a:t>
            </a:r>
          </a:p>
          <a:p>
            <a:r>
              <a:rPr lang="ru-RU">
                <a:solidFill>
                  <a:srgbClr val="008000"/>
                </a:solidFill>
              </a:rPr>
              <a:t>питательные вещества</a:t>
            </a:r>
          </a:p>
        </p:txBody>
      </p:sp>
      <p:sp>
        <p:nvSpPr>
          <p:cNvPr id="254032" name="Rectangle 80"/>
          <p:cNvSpPr>
            <a:spLocks noChangeArrowheads="1"/>
          </p:cNvSpPr>
          <p:nvPr/>
        </p:nvSpPr>
        <p:spPr bwMode="auto">
          <a:xfrm>
            <a:off x="468313" y="6165850"/>
            <a:ext cx="2557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Артериальная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8424863" cy="1008063"/>
          </a:xfrm>
        </p:spPr>
        <p:txBody>
          <a:bodyPr/>
          <a:lstStyle/>
          <a:p>
            <a:r>
              <a:rPr lang="ru-RU" sz="4000" b="1">
                <a:solidFill>
                  <a:srgbClr val="CC0000"/>
                </a:solidFill>
              </a:rPr>
              <a:t>Кровь –           носительница жизни</a:t>
            </a:r>
          </a:p>
        </p:txBody>
      </p:sp>
      <p:pic>
        <p:nvPicPr>
          <p:cNvPr id="259076" name="Picture 4" descr="pe02063_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4211638" cy="6337300"/>
          </a:xfrm>
          <a:noFill/>
          <a:ln/>
        </p:spPr>
      </p:pic>
      <p:sp>
        <p:nvSpPr>
          <p:cNvPr id="259077" name="AutoShape 5"/>
          <p:cNvSpPr>
            <a:spLocks noChangeArrowheads="1"/>
          </p:cNvSpPr>
          <p:nvPr/>
        </p:nvSpPr>
        <p:spPr bwMode="auto">
          <a:xfrm rot="-170154">
            <a:off x="396875" y="1050925"/>
            <a:ext cx="1974850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00">
                <a:solidFill>
                  <a:schemeClr val="bg1"/>
                </a:solidFill>
              </a:rPr>
              <a:t>Углекислый</a:t>
            </a:r>
          </a:p>
          <a:p>
            <a:pPr algn="ctr"/>
            <a:r>
              <a:rPr lang="ru-RU" sz="1000">
                <a:solidFill>
                  <a:schemeClr val="bg1"/>
                </a:solidFill>
              </a:rPr>
              <a:t> газ</a:t>
            </a:r>
          </a:p>
        </p:txBody>
      </p:sp>
      <p:pic>
        <p:nvPicPr>
          <p:cNvPr id="259078" name="Picture 6" descr="кровь под микроскоп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628775"/>
            <a:ext cx="3097213" cy="237807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4859338" y="3933825"/>
            <a:ext cx="41052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Уносит </a:t>
            </a:r>
          </a:p>
          <a:p>
            <a:r>
              <a:rPr lang="ru-RU"/>
              <a:t>     из всех органов</a:t>
            </a:r>
          </a:p>
          <a:p>
            <a:r>
              <a:rPr lang="ru-RU"/>
              <a:t>      </a:t>
            </a:r>
            <a:r>
              <a:rPr lang="ru-RU">
                <a:solidFill>
                  <a:srgbClr val="996600"/>
                </a:solidFill>
              </a:rPr>
              <a:t>углекислый газ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/>
              <a:t>         </a:t>
            </a:r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1619250" y="6021388"/>
            <a:ext cx="1765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2707E9"/>
                </a:solidFill>
              </a:rPr>
              <a:t>Венозная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515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5584825" cy="55530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6181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692150"/>
            <a:ext cx="5976938" cy="5511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04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08050"/>
            <a:ext cx="6276975" cy="50085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228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905500" cy="57277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5575" cy="1676400"/>
          </a:xfrm>
          <a:noFill/>
        </p:spPr>
        <p:txBody>
          <a:bodyPr/>
          <a:lstStyle/>
          <a:p>
            <a:pPr algn="r"/>
            <a:r>
              <a:rPr lang="ru-RU" sz="5400"/>
              <a:t>Органы   кровообращения</a:t>
            </a:r>
            <a:endParaRPr lang="ru-RU" sz="3200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816225" y="2205038"/>
            <a:ext cx="6327775" cy="2087562"/>
          </a:xfrm>
        </p:spPr>
        <p:txBody>
          <a:bodyPr/>
          <a:lstStyle/>
          <a:p>
            <a:r>
              <a:rPr lang="ru-RU" sz="2400"/>
              <a:t>Сердце -  плотный мышечный мешок величиной с кулак</a:t>
            </a:r>
            <a:r>
              <a:rPr lang="ru-RU" sz="2800"/>
              <a:t>.</a:t>
            </a:r>
            <a:br>
              <a:rPr lang="ru-RU" sz="2800"/>
            </a:br>
            <a:r>
              <a:rPr lang="ru-RU" sz="2800"/>
              <a:t>   </a:t>
            </a:r>
            <a:r>
              <a:rPr lang="ru-RU" sz="2400"/>
              <a:t>Оно как мотор непрерывно гонит в сосуды кровь и заставляет её обегать все тело.</a:t>
            </a:r>
          </a:p>
        </p:txBody>
      </p:sp>
      <p:pic>
        <p:nvPicPr>
          <p:cNvPr id="26630" name="Picture 6" descr="i?id=18827192">
            <a:hlinkClick r:id="rId2"/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205038"/>
            <a:ext cx="2447925" cy="4652962"/>
          </a:xfrm>
          <a:ln/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4859338" y="41449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u="sng"/>
              <a:t>вывод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276600" y="4868863"/>
            <a:ext cx="4679950" cy="519112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Органы кровообращения.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3203575" y="5516563"/>
            <a:ext cx="792163" cy="5762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824163" y="6091238"/>
            <a:ext cx="95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400"/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700338" y="6092825"/>
            <a:ext cx="1295400" cy="4667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сердце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5076825" y="5589588"/>
            <a:ext cx="0" cy="5048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4587875" y="6092825"/>
            <a:ext cx="992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/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356100" y="6165850"/>
            <a:ext cx="1223963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кровь </a:t>
            </a:r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7235825" y="5516563"/>
            <a:ext cx="0" cy="4333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5918200" y="6092825"/>
            <a:ext cx="2757488" cy="406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Кровеносные сосуды</a:t>
            </a: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H="1">
            <a:off x="1331913" y="2781300"/>
            <a:ext cx="503237" cy="576263"/>
          </a:xfrm>
          <a:prstGeom prst="line">
            <a:avLst/>
          </a:prstGeom>
          <a:noFill/>
          <a:ln w="9525">
            <a:solidFill>
              <a:srgbClr val="12F60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476375" y="256540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</a:rPr>
              <a:t>сердце</a:t>
            </a: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H="1" flipV="1">
            <a:off x="1403350" y="4365625"/>
            <a:ext cx="647700" cy="792163"/>
          </a:xfrm>
          <a:prstGeom prst="line">
            <a:avLst/>
          </a:prstGeom>
          <a:noFill/>
          <a:ln w="9525">
            <a:solidFill>
              <a:srgbClr val="12F60C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1547813" y="5156200"/>
            <a:ext cx="10080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solidFill>
                  <a:srgbClr val="FF0000"/>
                </a:solidFill>
              </a:rPr>
              <a:t>Кровеносные</a:t>
            </a:r>
            <a:r>
              <a:rPr lang="ru-RU" sz="1400"/>
              <a:t> </a:t>
            </a:r>
            <a:r>
              <a:rPr lang="ru-RU" sz="1400">
                <a:solidFill>
                  <a:srgbClr val="FF0000"/>
                </a:solidFill>
              </a:rPr>
              <a:t>сосуды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04800"/>
            <a:ext cx="7639050" cy="1431925"/>
          </a:xfrm>
        </p:spPr>
        <p:txBody>
          <a:bodyPr/>
          <a:lstStyle/>
          <a:p>
            <a:r>
              <a:rPr lang="ru-RU"/>
              <a:t>Проверка домашнего     задания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141663"/>
            <a:ext cx="7543800" cy="29543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</a:t>
            </a:r>
            <a:r>
              <a:rPr lang="ru-RU" sz="4000"/>
              <a:t>Надпишите основные части        скелета</a:t>
            </a:r>
          </a:p>
        </p:txBody>
      </p:sp>
      <p:pic>
        <p:nvPicPr>
          <p:cNvPr id="335876" name="Picture 4" descr="скелет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96975"/>
            <a:ext cx="2303463" cy="180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820150" cy="1431925"/>
          </a:xfrm>
        </p:spPr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Слон - 25 ударов, мышь - 100 ударов. </a:t>
            </a:r>
          </a:p>
        </p:txBody>
      </p:sp>
      <p:pic>
        <p:nvPicPr>
          <p:cNvPr id="245764" name="Picture 4" descr="Бежж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292600"/>
            <a:ext cx="1439862" cy="1184275"/>
          </a:xfrm>
          <a:prstGeom prst="rect">
            <a:avLst/>
          </a:prstGeom>
          <a:noFill/>
        </p:spPr>
      </p:pic>
      <p:pic>
        <p:nvPicPr>
          <p:cNvPr id="245765" name="Picture 5" descr="slons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213100"/>
            <a:ext cx="3970338" cy="3267075"/>
          </a:xfrm>
          <a:prstGeom prst="rect">
            <a:avLst/>
          </a:prstGeom>
          <a:noFill/>
        </p:spPr>
      </p:pic>
      <p:sp>
        <p:nvSpPr>
          <p:cNvPr id="245766" name="WordArt 6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137525" cy="14398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Как   работает   сердце    у    животны 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68313" y="1268413"/>
            <a:ext cx="7777163" cy="647700"/>
          </a:xfrm>
        </p:spPr>
        <p:txBody>
          <a:bodyPr/>
          <a:lstStyle/>
          <a:p>
            <a:r>
              <a:rPr lang="ru-RU" sz="4000">
                <a:solidFill>
                  <a:schemeClr val="tx1"/>
                </a:solidFill>
              </a:rPr>
              <a:t>        </a:t>
            </a:r>
            <a:r>
              <a:rPr lang="ru-RU" sz="4000">
                <a:solidFill>
                  <a:srgbClr val="0000FF"/>
                </a:solidFill>
              </a:rPr>
              <a:t>Советуем смеяться регулярно.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endParaRPr lang="ru-RU" sz="1200"/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   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3203575" y="1844675"/>
            <a:ext cx="4248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/>
              <a:t> 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250825" y="1989138"/>
            <a:ext cx="55451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15 минут смеха ежедневно – очень полезно для сосудистой системы.</a:t>
            </a:r>
          </a:p>
          <a:p>
            <a:pPr>
              <a:spcBef>
                <a:spcPct val="50000"/>
              </a:spcBef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415925" y="3357563"/>
            <a:ext cx="8312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Смех положительно воздействует  не меньше,</a:t>
            </a:r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1593850" y="4149725"/>
            <a:ext cx="5957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но без сопутствущих упражнениям</a:t>
            </a:r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1835150" y="4508500"/>
            <a:ext cx="548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мышечных болей и напряжения.</a:t>
            </a:r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395288" y="5661025"/>
            <a:ext cx="712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Смех снижает риск сердечных болезней.</a:t>
            </a:r>
          </a:p>
        </p:txBody>
      </p:sp>
      <p:sp>
        <p:nvSpPr>
          <p:cNvPr id="260110" name="WordArt 14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7272338" cy="908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Смех   укрепляет   сердце</a:t>
            </a:r>
          </a:p>
        </p:txBody>
      </p:sp>
      <p:sp>
        <p:nvSpPr>
          <p:cNvPr id="260111" name="Rectangle 15"/>
          <p:cNvSpPr>
            <a:spLocks noChangeArrowheads="1"/>
          </p:cNvSpPr>
          <p:nvPr/>
        </p:nvSpPr>
        <p:spPr bwMode="auto">
          <a:xfrm>
            <a:off x="-396875" y="3716338"/>
            <a:ext cx="9075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чем физические упражнения на свежем воздухе,</a:t>
            </a:r>
          </a:p>
        </p:txBody>
      </p:sp>
      <p:pic>
        <p:nvPicPr>
          <p:cNvPr id="260112" name="Picture 16" descr="baby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792288"/>
            <a:ext cx="2592387" cy="16891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-1466850"/>
            <a:ext cx="8424862" cy="3455988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ru-RU" sz="6500">
                <a:solidFill>
                  <a:srgbClr val="0000FF"/>
                </a:solidFill>
              </a:rPr>
              <a:t>    </a:t>
            </a:r>
            <a:br>
              <a:rPr lang="ru-RU" sz="6500">
                <a:solidFill>
                  <a:srgbClr val="0000FF"/>
                </a:solidFill>
              </a:rPr>
            </a:br>
            <a:r>
              <a:rPr lang="ru-RU" sz="6500">
                <a:solidFill>
                  <a:srgbClr val="0000FF"/>
                </a:solidFill>
              </a:rPr>
              <a:t>Что</a:t>
            </a:r>
            <a:r>
              <a:rPr lang="ru-RU" sz="6500"/>
              <a:t> </a:t>
            </a:r>
            <a:r>
              <a:rPr lang="ru-RU" sz="6500">
                <a:solidFill>
                  <a:srgbClr val="0000FF"/>
                </a:solidFill>
              </a:rPr>
              <a:t>любит</a:t>
            </a:r>
            <a:r>
              <a:rPr lang="ru-RU" sz="6500"/>
              <a:t> </a:t>
            </a:r>
            <a:r>
              <a:rPr lang="ru-RU" sz="6500">
                <a:solidFill>
                  <a:srgbClr val="0000FF"/>
                </a:solidFill>
              </a:rPr>
              <a:t>сердце </a:t>
            </a:r>
            <a:r>
              <a:rPr lang="ru-RU" sz="6500"/>
              <a:t/>
            </a:r>
            <a:br>
              <a:rPr lang="ru-RU" sz="6500"/>
            </a:br>
            <a:endParaRPr lang="ru-RU" sz="6500"/>
          </a:p>
        </p:txBody>
      </p:sp>
      <p:pic>
        <p:nvPicPr>
          <p:cNvPr id="140295" name="Picture 7" descr="овощи и фрукты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941888"/>
            <a:ext cx="1800225" cy="1511300"/>
          </a:xfrm>
          <a:noFill/>
          <a:ln/>
        </p:spPr>
      </p:pic>
      <p:pic>
        <p:nvPicPr>
          <p:cNvPr id="140297" name="Picture 9" descr="витамины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4602163"/>
            <a:ext cx="2016125" cy="1416050"/>
          </a:xfrm>
          <a:noFill/>
          <a:ln/>
        </p:spPr>
      </p:pic>
      <p:pic>
        <p:nvPicPr>
          <p:cNvPr id="140302" name="Picture 14" descr="фрукты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5513" y="3468688"/>
            <a:ext cx="2160587" cy="1489075"/>
          </a:xfrm>
          <a:noFill/>
          <a:ln/>
        </p:spPr>
      </p:pic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323850" y="162877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FF0000"/>
                </a:solidFill>
              </a:rPr>
              <a:t>овощи и фрукты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3708400" y="609282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6732588" y="256540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молоко</a:t>
            </a:r>
            <a:endParaRPr lang="ru-RU" sz="2400" b="1" i="1">
              <a:solidFill>
                <a:srgbClr val="2707E9"/>
              </a:solidFill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6877050" y="42926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мясо</a:t>
            </a: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6113463" y="6165850"/>
            <a:ext cx="227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рыбу</a:t>
            </a:r>
          </a:p>
        </p:txBody>
      </p:sp>
      <p:sp>
        <p:nvSpPr>
          <p:cNvPr id="140312" name="Rectangle 24"/>
          <p:cNvSpPr>
            <a:spLocks noGrp="1" noChangeArrowheads="1"/>
          </p:cNvSpPr>
          <p:nvPr>
            <p:ph sz="quarter" idx="4"/>
          </p:nvPr>
        </p:nvSpPr>
        <p:spPr>
          <a:xfrm flipH="1">
            <a:off x="4572000" y="0"/>
            <a:ext cx="1728788" cy="2189163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140313" name="Picture 25" descr="26_kids_180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76475"/>
            <a:ext cx="2038350" cy="1600200"/>
          </a:xfrm>
          <a:prstGeom prst="rect">
            <a:avLst/>
          </a:prstGeom>
          <a:noFill/>
        </p:spPr>
      </p:pic>
      <p:pic>
        <p:nvPicPr>
          <p:cNvPr id="140315" name="Picture 27" descr="Струя молока наливается в кукурузные хлопья">
            <a:hlinkClick r:id="rId6" tooltip="Молочные продукты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1125538"/>
            <a:ext cx="2016125" cy="1485900"/>
          </a:xfrm>
          <a:prstGeom prst="rect">
            <a:avLst/>
          </a:prstGeom>
          <a:noFill/>
        </p:spPr>
      </p:pic>
      <p:pic>
        <p:nvPicPr>
          <p:cNvPr id="140317" name="Picture 29" descr="Nutella /РА Znamenka/">
            <a:hlinkClick r:id="rId8" tooltip="Nutella /РА Znamenka/"/>
          </p:cNvPr>
          <p:cNvPicPr>
            <a:picLocks noChangeAspect="1" noChangeArrowheads="1"/>
          </p:cNvPicPr>
          <p:nvPr/>
        </p:nvPicPr>
        <p:blipFill>
          <a:blip r:embed="rId9" cstate="print"/>
          <a:srcRect l="2431" t="1834" r="2431" b="27521"/>
          <a:stretch>
            <a:fillRect/>
          </a:stretch>
        </p:blipFill>
        <p:spPr bwMode="auto">
          <a:xfrm>
            <a:off x="3995738" y="1341438"/>
            <a:ext cx="2330450" cy="2098675"/>
          </a:xfrm>
          <a:prstGeom prst="rect">
            <a:avLst/>
          </a:prstGeom>
          <a:noFill/>
        </p:spPr>
      </p:pic>
      <p:pic>
        <p:nvPicPr>
          <p:cNvPr id="140319" name="Picture 31" descr="i?id=18456910&amp;tov=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9925" y="2997200"/>
            <a:ext cx="1657350" cy="1223963"/>
          </a:xfrm>
          <a:prstGeom prst="rect">
            <a:avLst/>
          </a:prstGeom>
          <a:noFill/>
        </p:spPr>
      </p:pic>
      <p:pic>
        <p:nvPicPr>
          <p:cNvPr id="140321" name="Picture 33" descr="normal_3%7E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7050" y="4749800"/>
            <a:ext cx="1798638" cy="13922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47813" y="23495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3200">
                <a:solidFill>
                  <a:srgbClr val="00FF00"/>
                </a:solidFill>
              </a:rPr>
              <a:t> 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4213" y="1989138"/>
            <a:ext cx="2592387" cy="528637"/>
          </a:xfrm>
          <a:prstGeom prst="rect">
            <a:avLst/>
          </a:prstGeom>
          <a:solidFill>
            <a:srgbClr val="0000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ru-RU">
                <a:solidFill>
                  <a:srgbClr val="00FF00"/>
                </a:solidFill>
              </a:rPr>
              <a:t> Алкоголизм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56325" y="3429000"/>
            <a:ext cx="2592388" cy="528638"/>
          </a:xfrm>
          <a:prstGeom prst="rect">
            <a:avLst/>
          </a:prstGeom>
          <a:solidFill>
            <a:srgbClr val="000099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</a:pPr>
            <a:r>
              <a:rPr lang="ru-RU" sz="2400">
                <a:solidFill>
                  <a:srgbClr val="00FF00"/>
                </a:solidFill>
              </a:rPr>
              <a:t> </a:t>
            </a:r>
            <a:r>
              <a:rPr lang="ru-RU">
                <a:solidFill>
                  <a:srgbClr val="00FF00"/>
                </a:solidFill>
              </a:rPr>
              <a:t>Наркотики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7181" name="Picture 13" descr="нарман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4365625"/>
            <a:ext cx="2736850" cy="1449388"/>
          </a:xfrm>
          <a:noFill/>
          <a:ln/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9396413" y="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348038" y="2565400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FF00"/>
                </a:solidFill>
              </a:rPr>
              <a:t>Курение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779838" y="2205038"/>
            <a:ext cx="2087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400"/>
          </a:p>
        </p:txBody>
      </p:sp>
      <p:pic>
        <p:nvPicPr>
          <p:cNvPr id="7189" name="Picture 21" descr="9120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284538"/>
            <a:ext cx="2016125" cy="2089150"/>
          </a:xfrm>
          <a:prstGeom prst="rect">
            <a:avLst/>
          </a:prstGeom>
          <a:noFill/>
        </p:spPr>
      </p:pic>
      <p:pic>
        <p:nvPicPr>
          <p:cNvPr id="7193" name="Picture 25" descr="467099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2997200"/>
            <a:ext cx="2438400" cy="1725613"/>
          </a:xfrm>
        </p:spPr>
      </p:pic>
      <p:sp>
        <p:nvSpPr>
          <p:cNvPr id="7194" name="WordArt 26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689600" cy="1008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Вредные привычки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1763713" y="25654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3200">
                <a:solidFill>
                  <a:srgbClr val="00FF00"/>
                </a:solidFill>
              </a:rPr>
              <a:t> </a:t>
            </a:r>
            <a:endParaRPr lang="ru-RU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Врач - кардиолог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2148" name="Picture 4" descr="и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81300"/>
            <a:ext cx="2663825" cy="1785938"/>
          </a:xfrm>
          <a:prstGeom prst="rect">
            <a:avLst/>
          </a:prstGeom>
          <a:noFill/>
        </p:spPr>
      </p:pic>
      <p:pic>
        <p:nvPicPr>
          <p:cNvPr id="262149" name="Picture 5" descr="в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781300"/>
            <a:ext cx="1800225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Благородные люди с "золотым      сердцем" отдающие свою кровь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49860" name="Picture 4" descr="_MG_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060575"/>
            <a:ext cx="2540000" cy="3162300"/>
          </a:xfrm>
          <a:prstGeom prst="rect">
            <a:avLst/>
          </a:prstGeom>
          <a:noFill/>
        </p:spPr>
      </p:pic>
      <p:pic>
        <p:nvPicPr>
          <p:cNvPr id="249861" name="Picture 5" descr="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492375"/>
            <a:ext cx="3810000" cy="2489200"/>
          </a:xfrm>
          <a:prstGeom prst="rect">
            <a:avLst/>
          </a:prstGeom>
          <a:noFill/>
        </p:spPr>
      </p:pic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3995738" y="5445125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доноры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042392"/>
            <a:ext cx="7772400" cy="1522512"/>
          </a:xfrm>
        </p:spPr>
        <p:txBody>
          <a:bodyPr/>
          <a:lstStyle/>
          <a:p>
            <a:r>
              <a:rPr lang="ru-RU" sz="4400" dirty="0"/>
              <a:t>О ком говорят – человек </a:t>
            </a:r>
            <a:r>
              <a:rPr lang="ru-RU" sz="4400" dirty="0" err="1"/>
              <a:t>голубых</a:t>
            </a:r>
            <a:r>
              <a:rPr lang="ru-RU" sz="4400" dirty="0"/>
              <a:t>  кровей"? </a:t>
            </a:r>
          </a:p>
          <a:p>
            <a:pPr>
              <a:buFont typeface="Wingdings" pitchFamily="2" charset="2"/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 smtClean="0"/>
          </a:p>
          <a:p>
            <a:endParaRPr lang="ru-RU" sz="4800" dirty="0"/>
          </a:p>
        </p:txBody>
      </p:sp>
      <p:pic>
        <p:nvPicPr>
          <p:cNvPr id="297989" name="Picture 5" descr="вопросительный знак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43775" y="0"/>
            <a:ext cx="1800225" cy="1008062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51520" y="2492896"/>
            <a:ext cx="3590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Интересно…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702511"/>
            <a:ext cx="8316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В мире есть группа людей, примерно 7.000 человек, чья кровь действительно </a:t>
            </a:r>
            <a:r>
              <a:rPr lang="ru-RU" sz="3200" dirty="0" err="1" smtClean="0">
                <a:solidFill>
                  <a:srgbClr val="FF0000"/>
                </a:solidFill>
              </a:rPr>
              <a:t>голубого</a:t>
            </a:r>
            <a:r>
              <a:rPr lang="ru-RU" sz="3200" dirty="0" smtClean="0">
                <a:solidFill>
                  <a:srgbClr val="FF0000"/>
                </a:solidFill>
              </a:rPr>
              <a:t>    цвета.  </a:t>
            </a:r>
          </a:p>
          <a:p>
            <a:pPr algn="l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Их называют «</a:t>
            </a:r>
            <a:r>
              <a:rPr lang="ru-RU" sz="3200" dirty="0" err="1" smtClean="0">
                <a:solidFill>
                  <a:srgbClr val="FF0000"/>
                </a:solidFill>
              </a:rPr>
              <a:t>кианетиками</a:t>
            </a:r>
            <a:r>
              <a:rPr lang="ru-RU" sz="3200" dirty="0" smtClean="0">
                <a:solidFill>
                  <a:srgbClr val="FF0000"/>
                </a:solidFill>
              </a:rPr>
              <a:t>»      (от лат. </a:t>
            </a:r>
            <a:r>
              <a:rPr lang="ru-RU" sz="3200" dirty="0" err="1" smtClean="0">
                <a:solidFill>
                  <a:srgbClr val="FF0000"/>
                </a:solidFill>
              </a:rPr>
              <a:t>cyanea</a:t>
            </a:r>
            <a:r>
              <a:rPr lang="ru-RU" sz="3200" dirty="0" smtClean="0">
                <a:solidFill>
                  <a:srgbClr val="FF0000"/>
                </a:solidFill>
              </a:rPr>
              <a:t> – </a:t>
            </a:r>
            <a:r>
              <a:rPr lang="ru-RU" sz="3200" dirty="0" err="1" smtClean="0">
                <a:solidFill>
                  <a:srgbClr val="FF0000"/>
                </a:solidFill>
              </a:rPr>
              <a:t>голубой</a:t>
            </a:r>
            <a:r>
              <a:rPr lang="ru-RU" sz="3200" dirty="0" smtClean="0">
                <a:solidFill>
                  <a:srgbClr val="FF0000"/>
                </a:solidFill>
              </a:rPr>
              <a:t>).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Помощь при кровотечении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4640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rgbClr val="FF0000"/>
                </a:solidFill>
              </a:rPr>
              <a:t>     Это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надо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знать</a:t>
            </a:r>
            <a:r>
              <a:rPr lang="ru-RU" sz="2800"/>
              <a:t>:</a:t>
            </a:r>
          </a:p>
          <a:p>
            <a:pPr lvl="1"/>
            <a:r>
              <a:rPr lang="ru-RU" sz="2000">
                <a:solidFill>
                  <a:srgbClr val="0000FF"/>
                </a:solidFill>
              </a:rPr>
              <a:t>Потеря половины крови смертельна для человека.</a:t>
            </a:r>
          </a:p>
          <a:p>
            <a:pPr lvl="1"/>
            <a:r>
              <a:rPr lang="ru-RU" sz="2000">
                <a:solidFill>
                  <a:srgbClr val="E808D3"/>
                </a:solidFill>
              </a:rPr>
              <a:t>При сильном ранении ноги или руки</a:t>
            </a:r>
            <a:r>
              <a:rPr lang="ru-RU" sz="2000">
                <a:solidFill>
                  <a:srgbClr val="0000FF"/>
                </a:solidFill>
              </a:rPr>
              <a:t> нужно наложить закрутку из бинта, чтобы остановить кровь. Доставить в больницу.</a:t>
            </a:r>
          </a:p>
          <a:p>
            <a:pPr lvl="1"/>
            <a:r>
              <a:rPr lang="ru-RU" sz="2000">
                <a:solidFill>
                  <a:srgbClr val="E808D3"/>
                </a:solidFill>
              </a:rPr>
              <a:t>При кровотечении из носа</a:t>
            </a:r>
            <a:r>
              <a:rPr lang="ru-RU" sz="2000">
                <a:solidFill>
                  <a:srgbClr val="0000FF"/>
                </a:solidFill>
              </a:rPr>
              <a:t> нужно на нос положить холодную примочку.</a:t>
            </a:r>
          </a:p>
          <a:p>
            <a:pPr lvl="1"/>
            <a:r>
              <a:rPr lang="ru-RU" sz="2000">
                <a:solidFill>
                  <a:srgbClr val="E808D3"/>
                </a:solidFill>
              </a:rPr>
              <a:t>При порезе</a:t>
            </a:r>
            <a:r>
              <a:rPr lang="ru-RU" sz="2000">
                <a:solidFill>
                  <a:srgbClr val="0000FF"/>
                </a:solidFill>
              </a:rPr>
              <a:t> следует йодом смазать края раны и перевязать рану чистым бинтом.</a:t>
            </a:r>
          </a:p>
          <a:p>
            <a:pPr lvl="1"/>
            <a:r>
              <a:rPr lang="ru-RU" sz="2000">
                <a:solidFill>
                  <a:srgbClr val="0000FF"/>
                </a:solidFill>
              </a:rPr>
              <a:t>В сильную жару нельзя ходить с непокрытой головой</a:t>
            </a:r>
            <a:r>
              <a:rPr lang="ru-RU" sz="2000">
                <a:solidFill>
                  <a:srgbClr val="00FF00"/>
                </a:solidFill>
              </a:rPr>
              <a:t>.</a:t>
            </a:r>
          </a:p>
          <a:p>
            <a:pPr lvl="1"/>
            <a:endParaRPr lang="ru-RU" sz="200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4175"/>
            <a:ext cx="8229600" cy="796925"/>
          </a:xfrm>
        </p:spPr>
        <p:txBody>
          <a:bodyPr/>
          <a:lstStyle/>
          <a:p>
            <a:r>
              <a:rPr lang="ru-RU" sz="5900">
                <a:solidFill>
                  <a:srgbClr val="FF00FF"/>
                </a:solidFill>
              </a:rPr>
              <a:t>       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412875"/>
            <a:ext cx="4038600" cy="4530725"/>
          </a:xfrm>
        </p:spPr>
        <p:txBody>
          <a:bodyPr/>
          <a:lstStyle/>
          <a:p>
            <a:pPr>
              <a:buFontTx/>
              <a:buNone/>
            </a:pPr>
            <a:endParaRPr lang="ru-RU" sz="2800">
              <a:solidFill>
                <a:srgbClr val="2707E9"/>
              </a:solidFill>
            </a:endParaRPr>
          </a:p>
          <a:p>
            <a:pPr>
              <a:buFontTx/>
              <a:buNone/>
            </a:pPr>
            <a:endParaRPr lang="ru-RU" sz="2800">
              <a:solidFill>
                <a:srgbClr val="2707E9"/>
              </a:solidFill>
            </a:endParaRPr>
          </a:p>
          <a:p>
            <a:pPr>
              <a:buFontTx/>
              <a:buNone/>
            </a:pPr>
            <a:endParaRPr lang="ru-RU" sz="3600">
              <a:solidFill>
                <a:srgbClr val="FF3300"/>
              </a:solidFill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827088" y="2997200"/>
            <a:ext cx="367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400"/>
          </a:p>
        </p:txBody>
      </p:sp>
      <p:sp>
        <p:nvSpPr>
          <p:cNvPr id="139276" name="WordArt 12"/>
          <p:cNvSpPr>
            <a:spLocks noChangeArrowheads="1" noChangeShapeType="1" noTextEdit="1"/>
          </p:cNvSpPr>
          <p:nvPr/>
        </p:nvSpPr>
        <p:spPr bwMode="auto">
          <a:xfrm>
            <a:off x="1476375" y="3573463"/>
            <a:ext cx="6551613" cy="23034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Проверка знаний</a:t>
            </a:r>
          </a:p>
        </p:txBody>
      </p:sp>
      <p:pic>
        <p:nvPicPr>
          <p:cNvPr id="139278" name="Picture 14" descr="http://lbbjss.files.wordpress.com/2011/11/question-mar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8640"/>
            <a:ext cx="3240360" cy="39161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450262" cy="2605087"/>
          </a:xfrm>
        </p:spPr>
        <p:txBody>
          <a:bodyPr/>
          <a:lstStyle/>
          <a:p>
            <a:r>
              <a:rPr lang="ru-RU"/>
              <a:t>1. Обеспечивает движение крови по организму      человека. Это ___.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852738"/>
            <a:ext cx="7439025" cy="2232025"/>
          </a:xfrm>
        </p:spPr>
        <p:txBody>
          <a:bodyPr/>
          <a:lstStyle/>
          <a:p>
            <a:r>
              <a:rPr lang="ru-RU" sz="4000"/>
              <a:t>А) скелет</a:t>
            </a:r>
          </a:p>
          <a:p>
            <a:r>
              <a:rPr lang="ru-RU" sz="4000"/>
              <a:t>Б) головной мозг</a:t>
            </a:r>
          </a:p>
          <a:p>
            <a:r>
              <a:rPr lang="ru-RU" sz="4000"/>
              <a:t>В) сердце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24" name="Picture 4" descr="ске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709613"/>
            <a:ext cx="5832475" cy="500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04813"/>
            <a:ext cx="8701087" cy="1957387"/>
          </a:xfrm>
        </p:spPr>
        <p:txBody>
          <a:bodyPr/>
          <a:lstStyle/>
          <a:p>
            <a:r>
              <a:rPr lang="ru-RU"/>
              <a:t>2.По размеру сердце         почти такое, как _____ .</a:t>
            </a:r>
            <a:br>
              <a:rPr lang="ru-RU"/>
            </a:br>
            <a:endParaRPr lang="ru-RU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420938"/>
            <a:ext cx="7221538" cy="4437062"/>
          </a:xfrm>
        </p:spPr>
        <p:txBody>
          <a:bodyPr/>
          <a:lstStyle/>
          <a:p>
            <a:r>
              <a:rPr lang="ru-RU" sz="4000"/>
              <a:t>А) кулак</a:t>
            </a:r>
          </a:p>
          <a:p>
            <a:r>
              <a:rPr lang="ru-RU" sz="4000"/>
              <a:t>Б) монета</a:t>
            </a:r>
          </a:p>
          <a:p>
            <a:r>
              <a:rPr lang="ru-RU" sz="4000"/>
              <a:t>В) орех</a:t>
            </a:r>
          </a:p>
          <a:p>
            <a:pPr>
              <a:buFontTx/>
              <a:buNone/>
            </a:pPr>
            <a:endParaRPr lang="ru-RU" sz="440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056437" cy="2303463"/>
          </a:xfrm>
        </p:spPr>
        <p:txBody>
          <a:bodyPr/>
          <a:lstStyle/>
          <a:p>
            <a:r>
              <a:rPr lang="ru-RU"/>
              <a:t>3.Органы       кровообращения – это сердце и _____ .</a:t>
            </a:r>
            <a:br>
              <a:rPr lang="ru-RU"/>
            </a:br>
            <a:endParaRPr lang="ru-RU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708275"/>
            <a:ext cx="5759450" cy="3348038"/>
          </a:xfrm>
        </p:spPr>
        <p:txBody>
          <a:bodyPr/>
          <a:lstStyle/>
          <a:p>
            <a:r>
              <a:rPr lang="ru-RU" sz="4000"/>
              <a:t>А) лёгкие</a:t>
            </a:r>
          </a:p>
          <a:p>
            <a:r>
              <a:rPr lang="ru-RU" sz="4000"/>
              <a:t>Б) кровеносные сосуды</a:t>
            </a:r>
          </a:p>
          <a:p>
            <a:r>
              <a:rPr lang="ru-RU" sz="4000"/>
              <a:t>В) головной мозг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531813"/>
            <a:ext cx="8316912" cy="2808288"/>
          </a:xfrm>
        </p:spPr>
        <p:txBody>
          <a:bodyPr/>
          <a:lstStyle/>
          <a:p>
            <a:r>
              <a:rPr lang="ru-RU" sz="4800"/>
              <a:t>4.Кровь разносит по всем органам ___ .</a:t>
            </a:r>
            <a:br>
              <a:rPr lang="ru-RU" sz="4800"/>
            </a:br>
            <a:endParaRPr lang="ru-RU" sz="480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133600"/>
            <a:ext cx="4824413" cy="3922713"/>
          </a:xfrm>
        </p:spPr>
        <p:txBody>
          <a:bodyPr/>
          <a:lstStyle/>
          <a:p>
            <a:r>
              <a:rPr lang="ru-RU" sz="4000"/>
              <a:t>А) питательные </a:t>
            </a:r>
          </a:p>
          <a:p>
            <a:pPr>
              <a:buFontTx/>
              <a:buNone/>
            </a:pPr>
            <a:r>
              <a:rPr lang="ru-RU" sz="4000"/>
              <a:t>      вещества</a:t>
            </a:r>
          </a:p>
          <a:p>
            <a:r>
              <a:rPr lang="ru-RU" sz="4000"/>
              <a:t>Б) углекислый </a:t>
            </a:r>
          </a:p>
          <a:p>
            <a:pPr>
              <a:buFontTx/>
              <a:buNone/>
            </a:pPr>
            <a:r>
              <a:rPr lang="ru-RU" sz="4000"/>
              <a:t>       газ</a:t>
            </a:r>
          </a:p>
          <a:p>
            <a:r>
              <a:rPr lang="ru-RU" sz="4000"/>
              <a:t>В) витамины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531813"/>
            <a:ext cx="8291512" cy="2736851"/>
          </a:xfrm>
        </p:spPr>
        <p:txBody>
          <a:bodyPr/>
          <a:lstStyle/>
          <a:p>
            <a:r>
              <a:rPr lang="ru-RU" sz="4800"/>
              <a:t>5.Для укрепления сердца надо:  </a:t>
            </a:r>
            <a:br>
              <a:rPr lang="ru-RU" sz="4800"/>
            </a:br>
            <a:endParaRPr lang="ru-RU" sz="480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28775"/>
            <a:ext cx="7138987" cy="44275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/>
              <a:t>А) делать утреннюю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/>
              <a:t>      зарядку     </a:t>
            </a:r>
          </a:p>
          <a:p>
            <a:pPr>
              <a:lnSpc>
                <a:spcPct val="90000"/>
              </a:lnSpc>
            </a:pPr>
            <a:r>
              <a:rPr lang="ru-RU" sz="3600"/>
              <a:t>Б) постоянно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/>
              <a:t>      много есть      </a:t>
            </a:r>
          </a:p>
          <a:p>
            <a:pPr>
              <a:lnSpc>
                <a:spcPct val="90000"/>
              </a:lnSpc>
            </a:pPr>
            <a:r>
              <a:rPr lang="ru-RU" sz="3600"/>
              <a:t>В) много спать,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/>
              <a:t>      не ходить на улицу,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/>
              <a:t>      смотреть телевизор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33375"/>
            <a:ext cx="7200900" cy="1582738"/>
          </a:xfrm>
        </p:spPr>
        <p:txBody>
          <a:bodyPr/>
          <a:lstStyle/>
          <a:p>
            <a:r>
              <a:rPr lang="ru-RU" sz="4800"/>
              <a:t>6.Сильно вредят сердцу :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349500"/>
            <a:ext cx="4535488" cy="3706813"/>
          </a:xfrm>
        </p:spPr>
        <p:txBody>
          <a:bodyPr/>
          <a:lstStyle/>
          <a:p>
            <a:r>
              <a:rPr lang="ru-RU" sz="4000"/>
              <a:t>А) сон</a:t>
            </a:r>
          </a:p>
          <a:p>
            <a:r>
              <a:rPr lang="ru-RU" sz="4000"/>
              <a:t>Б) физические</a:t>
            </a:r>
          </a:p>
          <a:p>
            <a:pPr>
              <a:buFontTx/>
              <a:buNone/>
            </a:pPr>
            <a:r>
              <a:rPr lang="ru-RU" sz="4000"/>
              <a:t>      упражнения     </a:t>
            </a:r>
          </a:p>
          <a:p>
            <a:r>
              <a:rPr lang="ru-RU" sz="4000"/>
              <a:t>В) алкоголь и</a:t>
            </a:r>
          </a:p>
          <a:p>
            <a:pPr>
              <a:buFontTx/>
              <a:buNone/>
            </a:pPr>
            <a:r>
              <a:rPr lang="ru-RU" sz="4000"/>
              <a:t>       курение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670050"/>
          </a:xfrm>
        </p:spPr>
        <p:txBody>
          <a:bodyPr/>
          <a:lstStyle/>
          <a:p>
            <a:r>
              <a:rPr lang="ru-RU" sz="4800"/>
              <a:t>7.Чем больше мы бегаем, тем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9138"/>
            <a:ext cx="4464050" cy="4365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А) быстрее мы        растём</a:t>
            </a:r>
          </a:p>
          <a:p>
            <a:pPr>
              <a:lnSpc>
                <a:spcPct val="80000"/>
              </a:lnSpc>
            </a:pPr>
            <a:r>
              <a:rPr lang="ru-RU"/>
              <a:t>Б) больше тренируем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/>
              <a:t>   укрепляем    сердце          </a:t>
            </a:r>
          </a:p>
          <a:p>
            <a:pPr>
              <a:lnSpc>
                <a:spcPct val="80000"/>
              </a:lnSpc>
            </a:pPr>
            <a:r>
              <a:rPr lang="ru-RU"/>
              <a:t>В) длиннее у нас станут ноги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/>
              <a:t>      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812925"/>
          </a:xfrm>
        </p:spPr>
        <p:txBody>
          <a:bodyPr/>
          <a:lstStyle/>
          <a:p>
            <a:r>
              <a:rPr lang="ru-RU" sz="4000"/>
              <a:t>8.Чем опасны алкоголь</a:t>
            </a:r>
            <a:br>
              <a:rPr lang="ru-RU" sz="4000"/>
            </a:br>
            <a:r>
              <a:rPr lang="ru-RU" sz="4000"/>
              <a:t>и курение для растущего</a:t>
            </a:r>
            <a:br>
              <a:rPr lang="ru-RU" sz="4000"/>
            </a:br>
            <a:r>
              <a:rPr lang="ru-RU" sz="4000"/>
              <a:t>организма?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205038"/>
            <a:ext cx="7067550" cy="3851275"/>
          </a:xfrm>
        </p:spPr>
        <p:txBody>
          <a:bodyPr/>
          <a:lstStyle/>
          <a:p>
            <a:r>
              <a:rPr lang="ru-RU"/>
              <a:t>А) сердце становится</a:t>
            </a:r>
          </a:p>
          <a:p>
            <a:pPr>
              <a:buFontTx/>
              <a:buNone/>
            </a:pPr>
            <a:r>
              <a:rPr lang="ru-RU"/>
              <a:t>   более работоспособным</a:t>
            </a:r>
          </a:p>
          <a:p>
            <a:r>
              <a:rPr lang="ru-RU"/>
              <a:t>Б) сердце увеличивается </a:t>
            </a:r>
          </a:p>
          <a:p>
            <a:pPr>
              <a:buFontTx/>
              <a:buNone/>
            </a:pPr>
            <a:r>
              <a:rPr lang="ru-RU"/>
              <a:t>   в размере          </a:t>
            </a:r>
          </a:p>
          <a:p>
            <a:r>
              <a:rPr lang="ru-RU"/>
              <a:t>В) сердце становится менее</a:t>
            </a:r>
          </a:p>
          <a:p>
            <a:pPr>
              <a:buFontTx/>
              <a:buNone/>
            </a:pPr>
            <a:r>
              <a:rPr lang="ru-RU"/>
              <a:t>   работоспособным</a:t>
            </a:r>
          </a:p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50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Ключ к тесту</a:t>
            </a:r>
          </a:p>
        </p:txBody>
      </p:sp>
      <p:graphicFrame>
        <p:nvGraphicFramePr>
          <p:cNvPr id="316452" name="Group 36"/>
          <p:cNvGraphicFramePr>
            <a:graphicFrameLocks noGrp="1"/>
          </p:cNvGraphicFramePr>
          <p:nvPr>
            <p:ph idx="1"/>
          </p:nvPr>
        </p:nvGraphicFramePr>
        <p:xfrm>
          <a:off x="755650" y="2349500"/>
          <a:ext cx="8208963" cy="3095625"/>
        </p:xfrm>
        <a:graphic>
          <a:graphicData uri="http://schemas.openxmlformats.org/drawingml/2006/table">
            <a:tbl>
              <a:tblPr/>
              <a:tblGrid>
                <a:gridCol w="1025525"/>
                <a:gridCol w="1027113"/>
                <a:gridCol w="1025525"/>
                <a:gridCol w="1027112"/>
                <a:gridCol w="1025525"/>
                <a:gridCol w="1025525"/>
                <a:gridCol w="1027113"/>
                <a:gridCol w="1025525"/>
              </a:tblGrid>
              <a:tr h="1235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1060" name="Picture 4" descr="WAT162~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pic>
        <p:nvPicPr>
          <p:cNvPr id="301062" name="0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6553200"/>
            <a:ext cx="304800" cy="304800"/>
          </a:xfrm>
          <a:prstGeom prst="rect">
            <a:avLst/>
          </a:prstGeom>
          <a:noFill/>
        </p:spPr>
      </p:pic>
      <p:sp>
        <p:nvSpPr>
          <p:cNvPr id="301064" name="WordArt 8"/>
          <p:cNvSpPr>
            <a:spLocks noChangeArrowheads="1" noChangeShapeType="1" noTextEdit="1"/>
          </p:cNvSpPr>
          <p:nvPr/>
        </p:nvSpPr>
        <p:spPr bwMode="auto">
          <a:xfrm>
            <a:off x="1403350" y="2349500"/>
            <a:ext cx="6337300" cy="16557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Подведение итогов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93" fill="hold"/>
                                        <p:tgtEl>
                                          <p:spTgt spid="301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06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106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FF"/>
            </a:gs>
            <a:gs pos="100000">
              <a:srgbClr val="FF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tx1"/>
              </a:solidFill>
              <a:effectLst/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74725"/>
            <a:endParaRPr lang="ru-RU"/>
          </a:p>
        </p:txBody>
      </p:sp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1619250" y="620713"/>
            <a:ext cx="6840538" cy="532923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          я ничему</a:t>
            </a:r>
          </a:p>
          <a:p>
            <a:pPr algn="ctr"/>
            <a:r>
              <a:rPr lang="ru-RU"/>
              <a:t>            не научился</a:t>
            </a:r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>
            <a:off x="2195513" y="1341438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86" name="AutoShape 6"/>
          <p:cNvSpPr>
            <a:spLocks noChangeArrowheads="1"/>
          </p:cNvSpPr>
          <p:nvPr/>
        </p:nvSpPr>
        <p:spPr bwMode="auto">
          <a:xfrm>
            <a:off x="2843213" y="2205038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87" name="AutoShape 7"/>
          <p:cNvSpPr>
            <a:spLocks noChangeArrowheads="1"/>
          </p:cNvSpPr>
          <p:nvPr/>
        </p:nvSpPr>
        <p:spPr bwMode="auto">
          <a:xfrm>
            <a:off x="3492500" y="3357563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88" name="AutoShape 8"/>
          <p:cNvSpPr>
            <a:spLocks noChangeArrowheads="1"/>
          </p:cNvSpPr>
          <p:nvPr/>
        </p:nvSpPr>
        <p:spPr bwMode="auto">
          <a:xfrm>
            <a:off x="5003800" y="692150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89" name="AutoShape 9"/>
          <p:cNvSpPr>
            <a:spLocks noChangeArrowheads="1"/>
          </p:cNvSpPr>
          <p:nvPr/>
        </p:nvSpPr>
        <p:spPr bwMode="auto">
          <a:xfrm>
            <a:off x="6011863" y="476250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0" name="AutoShape 10"/>
          <p:cNvSpPr>
            <a:spLocks noChangeArrowheads="1"/>
          </p:cNvSpPr>
          <p:nvPr/>
        </p:nvSpPr>
        <p:spPr bwMode="auto">
          <a:xfrm rot="1449858">
            <a:off x="6948488" y="620713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1" name="AutoShape 11"/>
          <p:cNvSpPr>
            <a:spLocks noChangeArrowheads="1"/>
          </p:cNvSpPr>
          <p:nvPr/>
        </p:nvSpPr>
        <p:spPr bwMode="auto">
          <a:xfrm rot="11085227">
            <a:off x="4572000" y="5157788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2" name="AutoShape 12"/>
          <p:cNvSpPr>
            <a:spLocks noChangeArrowheads="1"/>
          </p:cNvSpPr>
          <p:nvPr/>
        </p:nvSpPr>
        <p:spPr bwMode="auto">
          <a:xfrm rot="7727062">
            <a:off x="5226050" y="4791075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3" name="AutoShape 13"/>
          <p:cNvSpPr>
            <a:spLocks noChangeArrowheads="1"/>
          </p:cNvSpPr>
          <p:nvPr/>
        </p:nvSpPr>
        <p:spPr bwMode="auto">
          <a:xfrm rot="7981504">
            <a:off x="5945188" y="4071938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4" name="AutoShape 14"/>
          <p:cNvSpPr>
            <a:spLocks noChangeArrowheads="1"/>
          </p:cNvSpPr>
          <p:nvPr/>
        </p:nvSpPr>
        <p:spPr bwMode="auto">
          <a:xfrm rot="7964593">
            <a:off x="6665913" y="3351213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5" name="AutoShape 15"/>
          <p:cNvSpPr>
            <a:spLocks noChangeArrowheads="1"/>
          </p:cNvSpPr>
          <p:nvPr/>
        </p:nvSpPr>
        <p:spPr bwMode="auto">
          <a:xfrm rot="7331744">
            <a:off x="7385050" y="2774950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6" name="AutoShape 16"/>
          <p:cNvSpPr>
            <a:spLocks noChangeArrowheads="1"/>
          </p:cNvSpPr>
          <p:nvPr/>
        </p:nvSpPr>
        <p:spPr bwMode="auto">
          <a:xfrm rot="5400000">
            <a:off x="7812088" y="1989138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7" name="AutoShape 17"/>
          <p:cNvSpPr>
            <a:spLocks noChangeArrowheads="1"/>
          </p:cNvSpPr>
          <p:nvPr/>
        </p:nvSpPr>
        <p:spPr bwMode="auto">
          <a:xfrm rot="2936711">
            <a:off x="7667625" y="1196975"/>
            <a:ext cx="104775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8" name="Rectangle 18"/>
          <p:cNvSpPr>
            <a:spLocks noChangeArrowheads="1"/>
          </p:cNvSpPr>
          <p:nvPr/>
        </p:nvSpPr>
        <p:spPr bwMode="auto">
          <a:xfrm rot="10800000" flipV="1">
            <a:off x="3357563" y="1484313"/>
            <a:ext cx="4392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я доволен своей работой</a:t>
            </a:r>
            <a:br>
              <a:rPr lang="ru-RU"/>
            </a:br>
            <a:endParaRPr lang="ru-RU"/>
          </a:p>
        </p:txBody>
      </p:sp>
      <p:sp>
        <p:nvSpPr>
          <p:cNvPr id="327699" name="Rectangle 19"/>
          <p:cNvSpPr>
            <a:spLocks noChangeArrowheads="1"/>
          </p:cNvSpPr>
          <p:nvPr/>
        </p:nvSpPr>
        <p:spPr bwMode="auto">
          <a:xfrm>
            <a:off x="3924300" y="2205038"/>
            <a:ext cx="32400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ru-RU">
                <a:latin typeface="Verdana" pitchFamily="34" charset="0"/>
              </a:rPr>
              <a:t>я мог работать                                 лучше</a:t>
            </a:r>
          </a:p>
        </p:txBody>
      </p:sp>
      <p:pic>
        <p:nvPicPr>
          <p:cNvPr id="327700" name="0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61658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5000" fill="hold"/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1393" fill="hold"/>
                                        <p:tgtEl>
                                          <p:spTgt spid="327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00"/>
                </p:tgtEl>
              </p:cMediaNode>
            </p:audio>
          </p:childTnLst>
        </p:cTn>
      </p:par>
    </p:tnLst>
    <p:bldLst>
      <p:bldP spid="327682" grpId="0"/>
      <p:bldP spid="3276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926387" cy="1431925"/>
          </a:xfrm>
        </p:spPr>
        <p:txBody>
          <a:bodyPr/>
          <a:lstStyle/>
          <a:p>
            <a:r>
              <a:rPr lang="ru-RU"/>
              <a:t>Дополните предложения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471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1.Скелет является ____________ тела и _____________ от    повреждений внутренние органы.</a:t>
            </a:r>
          </a:p>
          <a:p>
            <a:pPr>
              <a:lnSpc>
                <a:spcPct val="90000"/>
              </a:lnSpc>
            </a:pPr>
            <a:r>
              <a:rPr lang="ru-RU" sz="2400"/>
              <a:t>2 . Мозг надёжно защищён  __________ ____________ 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Лёгкие и сердце защищают ______________ .</a:t>
            </a:r>
          </a:p>
          <a:p>
            <a:pPr>
              <a:lnSpc>
                <a:spcPct val="90000"/>
              </a:lnSpc>
            </a:pPr>
            <a:r>
              <a:rPr lang="ru-RU" sz="2400"/>
              <a:t>3. К скелету прикрепляются _____________. Они приводят в   движение __________.</a:t>
            </a:r>
          </a:p>
          <a:p>
            <a:pPr>
              <a:lnSpc>
                <a:spcPct val="90000"/>
              </a:lnSpc>
            </a:pPr>
            <a:r>
              <a:rPr lang="ru-RU" sz="2400"/>
              <a:t>4. В любом движении участвуют  ___________, ____________, _________, _________.</a:t>
            </a:r>
          </a:p>
          <a:p>
            <a:pPr>
              <a:lnSpc>
                <a:spcPct val="90000"/>
              </a:lnSpc>
            </a:pPr>
            <a:r>
              <a:rPr lang="ru-RU" sz="2400"/>
              <a:t>5. Осанка формируется в ______________ возрасте.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БЕРЕГИТЕ ЗДОРОВЬЕ! </a:t>
            </a:r>
          </a:p>
          <a:p>
            <a:r>
              <a:rPr lang="ru-RU"/>
              <a:t>БЕРЕГИТЕ СЕРДЦЕ! </a:t>
            </a:r>
          </a:p>
          <a:p>
            <a:r>
              <a:rPr lang="ru-RU"/>
              <a:t>БУДЬТЕ ЗДОРОВЫ И СЧАСТЛИВЫ!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>
                <a:solidFill>
                  <a:srgbClr val="12F60C"/>
                </a:solidFill>
              </a:rPr>
              <a:t>Молодцы 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4400">
                <a:solidFill>
                  <a:srgbClr val="12F60C"/>
                </a:solidFill>
              </a:rPr>
              <a:t>Спасибо за работу на уроке !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400"/>
          </a:p>
        </p:txBody>
      </p:sp>
      <p:pic>
        <p:nvPicPr>
          <p:cNvPr id="44039" name="Picture 7" descr="аплодисменты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925" y="1916113"/>
            <a:ext cx="3290888" cy="4321175"/>
          </a:xfrm>
          <a:noFill/>
          <a:ln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8948" name="Picture 4" descr="скелет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765175"/>
            <a:ext cx="6551613" cy="5400675"/>
          </a:xfrm>
          <a:noFill/>
          <a:ln/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867400" y="908050"/>
            <a:ext cx="1081088" cy="4333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череп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5795963" y="1628775"/>
            <a:ext cx="2016125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лопатка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5867400" y="2205038"/>
            <a:ext cx="2089150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кости рук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6516688" y="4292600"/>
            <a:ext cx="1584325" cy="6492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кости ног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2484438" y="1341438"/>
            <a:ext cx="1439862" cy="503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грудина</a:t>
            </a:r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2700338" y="1844675"/>
            <a:ext cx="1223962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рёбра</a:t>
            </a:r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1908175" y="2349500"/>
            <a:ext cx="2159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позвоночник</a:t>
            </a:r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2195513" y="2781300"/>
            <a:ext cx="1655762" cy="792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тазовые</a:t>
            </a:r>
          </a:p>
          <a:p>
            <a:pPr algn="ctr"/>
            <a:r>
              <a:rPr lang="ru-RU">
                <a:solidFill>
                  <a:srgbClr val="000000"/>
                </a:solidFill>
              </a:rPr>
              <a:t>кости</a:t>
            </a:r>
          </a:p>
        </p:txBody>
      </p:sp>
      <p:pic>
        <p:nvPicPr>
          <p:cNvPr id="338958" name="Picture 14" descr="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836613"/>
            <a:ext cx="7620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Что вы слышали о сердце, </a:t>
            </a:r>
            <a:br>
              <a:rPr lang="ru-RU" sz="3200"/>
            </a:br>
            <a:r>
              <a:rPr lang="ru-RU" sz="3200"/>
              <a:t>  какие высказывания? </a:t>
            </a:r>
            <a:br>
              <a:rPr lang="ru-RU" sz="3200"/>
            </a:br>
            <a:endParaRPr lang="ru-RU" sz="32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</a:t>
            </a:r>
          </a:p>
        </p:txBody>
      </p:sp>
      <p:pic>
        <p:nvPicPr>
          <p:cNvPr id="9220" name="Picture 4" descr="180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6475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Где расположено сердце?</a:t>
            </a:r>
            <a:r>
              <a:rPr lang="ru-RU" sz="3200"/>
              <a:t> </a:t>
            </a:r>
            <a:br>
              <a:rPr lang="ru-RU" sz="3200"/>
            </a:br>
            <a:endParaRPr lang="ru-RU" sz="3200"/>
          </a:p>
        </p:txBody>
      </p:sp>
      <p:pic>
        <p:nvPicPr>
          <p:cNvPr id="10245" name="Picture 5" descr="5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34137"/>
          <a:stretch>
            <a:fillRect/>
          </a:stretch>
        </p:blipFill>
        <p:spPr>
          <a:xfrm>
            <a:off x="4716463" y="2276475"/>
            <a:ext cx="3998912" cy="4114800"/>
          </a:xfrm>
          <a:noFill/>
          <a:ln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11188" y="2492375"/>
            <a:ext cx="30241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Человеческое сердце – </a:t>
            </a:r>
          </a:p>
          <a:p>
            <a:r>
              <a:rPr lang="ru-RU"/>
              <a:t>главное чудо организма человека.</a:t>
            </a:r>
          </a:p>
        </p:txBody>
      </p:sp>
      <p:pic>
        <p:nvPicPr>
          <p:cNvPr id="10247" name="Picture 7" descr="серд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868863"/>
            <a:ext cx="1439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Практическая работа</a:t>
            </a:r>
          </a:p>
        </p:txBody>
      </p:sp>
      <p:graphicFrame>
        <p:nvGraphicFramePr>
          <p:cNvPr id="264207" name="Group 15"/>
          <p:cNvGraphicFramePr>
            <a:graphicFrameLocks noGrp="1"/>
          </p:cNvGraphicFramePr>
          <p:nvPr>
            <p:ph idx="1"/>
          </p:nvPr>
        </p:nvGraphicFramePr>
        <p:xfrm>
          <a:off x="1182688" y="2924175"/>
          <a:ext cx="6629400" cy="3208338"/>
        </p:xfrm>
        <a:graphic>
          <a:graphicData uri="http://schemas.openxmlformats.org/drawingml/2006/table">
            <a:tbl>
              <a:tblPr/>
              <a:tblGrid>
                <a:gridCol w="3314700"/>
                <a:gridCol w="3314700"/>
              </a:tblGrid>
              <a:tr h="160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 спокойном состоянии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После 15 приседаний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250825" y="1989138"/>
            <a:ext cx="8085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Счёт количества ударов сердца за 30 секунд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0">
        <a:dk1>
          <a:srgbClr val="204162"/>
        </a:dk1>
        <a:lt1>
          <a:srgbClr val="00CCFF"/>
        </a:lt1>
        <a:dk2>
          <a:srgbClr val="331AF0"/>
        </a:dk2>
        <a:lt2>
          <a:srgbClr val="FF66FF"/>
        </a:lt2>
        <a:accent1>
          <a:srgbClr val="99CC00"/>
        </a:accent1>
        <a:accent2>
          <a:srgbClr val="336633"/>
        </a:accent2>
        <a:accent3>
          <a:srgbClr val="AAE2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E0DE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</TotalTime>
  <Words>927</Words>
  <Application>Microsoft Office PowerPoint</Application>
  <PresentationFormat>Экран (4:3)</PresentationFormat>
  <Paragraphs>280</Paragraphs>
  <Slides>51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51</vt:i4>
      </vt:variant>
    </vt:vector>
  </HeadingPairs>
  <TitlesOfParts>
    <vt:vector size="62" baseType="lpstr">
      <vt:lpstr>Arial</vt:lpstr>
      <vt:lpstr>Wingdings</vt:lpstr>
      <vt:lpstr>Tahoma</vt:lpstr>
      <vt:lpstr>Times New Roman</vt:lpstr>
      <vt:lpstr>Verdana</vt:lpstr>
      <vt:lpstr>Castellar</vt:lpstr>
      <vt:lpstr>Облака</vt:lpstr>
      <vt:lpstr>Палитра</vt:lpstr>
      <vt:lpstr>Сумерки</vt:lpstr>
      <vt:lpstr>Шары</vt:lpstr>
      <vt:lpstr>Клен</vt:lpstr>
      <vt:lpstr>   «Сердце и кровеносные сосуды.»  4 класс</vt:lpstr>
      <vt:lpstr>       </vt:lpstr>
      <vt:lpstr>Проверка домашнего     задания</vt:lpstr>
      <vt:lpstr>Слайд 4</vt:lpstr>
      <vt:lpstr>Дополните предложения</vt:lpstr>
      <vt:lpstr>Слайд 6</vt:lpstr>
      <vt:lpstr>Что вы слышали о сердце,    какие высказывания?  </vt:lpstr>
      <vt:lpstr>  Где расположено сердце?  </vt:lpstr>
      <vt:lpstr>   Практическая работа</vt:lpstr>
      <vt:lpstr>Количество сердечных ударов</vt:lpstr>
      <vt:lpstr>Слайд 11</vt:lpstr>
      <vt:lpstr>Слайд 12</vt:lpstr>
      <vt:lpstr>             Сердце</vt:lpstr>
      <vt:lpstr>Работа    сердца</vt:lpstr>
      <vt:lpstr>        Работа сердца</vt:lpstr>
      <vt:lpstr>Слайд 16</vt:lpstr>
      <vt:lpstr> Тренировка сердца</vt:lpstr>
      <vt:lpstr>        Практическая работа</vt:lpstr>
      <vt:lpstr>    Кровеносная система</vt:lpstr>
      <vt:lpstr>Каждая клеточка нашего тела имеет кровеносные сосуды</vt:lpstr>
      <vt:lpstr>Какие кровеносные сосуды есть в организме человека? </vt:lpstr>
      <vt:lpstr>Слайд 22</vt:lpstr>
      <vt:lpstr>  Кровь –         носительница жизни</vt:lpstr>
      <vt:lpstr>Кровь –           носительница жизни</vt:lpstr>
      <vt:lpstr>Слайд 25</vt:lpstr>
      <vt:lpstr>Слайд 26</vt:lpstr>
      <vt:lpstr>Слайд 27</vt:lpstr>
      <vt:lpstr>Слайд 28</vt:lpstr>
      <vt:lpstr>Органы   кровообращения</vt:lpstr>
      <vt:lpstr> </vt:lpstr>
      <vt:lpstr>        Советуем смеяться регулярно.</vt:lpstr>
      <vt:lpstr>     Что любит сердце  </vt:lpstr>
      <vt:lpstr> </vt:lpstr>
      <vt:lpstr>       Врач - кардиолог</vt:lpstr>
      <vt:lpstr>Благородные люди с "золотым      сердцем" отдающие свою кровь</vt:lpstr>
      <vt:lpstr>Слайд 36</vt:lpstr>
      <vt:lpstr>Помощь при кровотечении</vt:lpstr>
      <vt:lpstr>        </vt:lpstr>
      <vt:lpstr>1. Обеспечивает движение крови по организму      человека. Это ___.</vt:lpstr>
      <vt:lpstr>2.По размеру сердце         почти такое, как _____ . </vt:lpstr>
      <vt:lpstr>3.Органы       кровообращения – это сердце и _____ . </vt:lpstr>
      <vt:lpstr>4.Кровь разносит по всем органам ___ . </vt:lpstr>
      <vt:lpstr>5.Для укрепления сердца надо:   </vt:lpstr>
      <vt:lpstr>6.Сильно вредят сердцу :</vt:lpstr>
      <vt:lpstr>7.Чем больше мы бегаем, тем</vt:lpstr>
      <vt:lpstr>8.Чем опасны алкоголь и курение для растущего организма?</vt:lpstr>
      <vt:lpstr>Ключ к тесту</vt:lpstr>
      <vt:lpstr>Слайд 48</vt:lpstr>
      <vt:lpstr>Слайд 49</vt:lpstr>
      <vt:lpstr>Слайд 50</vt:lpstr>
      <vt:lpstr>Молодцы !</vt:lpstr>
    </vt:vector>
  </TitlesOfParts>
  <Company>ВГТУ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работа слушателя 13 курсов Вологодского РЦДО по программе «Интернет технологии для учителя предметника»</dc:title>
  <dc:creator>makarovaen</dc:creator>
  <cp:lastModifiedBy>1</cp:lastModifiedBy>
  <cp:revision>38</cp:revision>
  <dcterms:created xsi:type="dcterms:W3CDTF">2004-06-25T05:55:51Z</dcterms:created>
  <dcterms:modified xsi:type="dcterms:W3CDTF">2012-09-11T18:13:48Z</dcterms:modified>
</cp:coreProperties>
</file>