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75" r:id="rId6"/>
    <p:sldId id="276" r:id="rId7"/>
    <p:sldId id="260" r:id="rId8"/>
    <p:sldId id="277" r:id="rId9"/>
    <p:sldId id="278" r:id="rId10"/>
    <p:sldId id="279" r:id="rId11"/>
    <p:sldId id="262" r:id="rId12"/>
    <p:sldId id="280" r:id="rId13"/>
    <p:sldId id="281" r:id="rId14"/>
    <p:sldId id="282" r:id="rId15"/>
    <p:sldId id="264" r:id="rId16"/>
    <p:sldId id="283" r:id="rId17"/>
    <p:sldId id="287" r:id="rId18"/>
    <p:sldId id="288" r:id="rId19"/>
    <p:sldId id="266" r:id="rId20"/>
    <p:sldId id="289" r:id="rId21"/>
    <p:sldId id="291" r:id="rId22"/>
    <p:sldId id="292" r:id="rId23"/>
    <p:sldId id="293" r:id="rId24"/>
    <p:sldId id="284" r:id="rId25"/>
    <p:sldId id="285" r:id="rId26"/>
    <p:sldId id="286" r:id="rId27"/>
    <p:sldId id="268" r:id="rId28"/>
    <p:sldId id="269" r:id="rId29"/>
    <p:sldId id="270" r:id="rId30"/>
    <p:sldId id="271" r:id="rId31"/>
    <p:sldId id="272" r:id="rId32"/>
    <p:sldId id="273" r:id="rId33"/>
    <p:sldId id="295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DEBDFF"/>
    <a:srgbClr val="0000FF"/>
    <a:srgbClr val="FFFF99"/>
    <a:srgbClr val="99FF33"/>
    <a:srgbClr val="D5ABFF"/>
    <a:srgbClr val="CC99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31DF-BFFA-4945-81AF-1B7BD7A1C8B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3B55-EF0F-44E4-B9C0-8DCB219B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42D7-675F-431C-9BC3-6EBAFA0471A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27DE-7164-4109-A685-C085F7233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C43-F0F1-425A-BAE6-4034E4C84C6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BF7D5-6FBD-456F-BF7B-2BCF7FA81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4EE1-B1B0-42BB-99F7-1E95DC2B331E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B812-6DEE-40AD-87EC-D038D2CFA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B1DB-01D2-4379-8DDE-CD3A5EF9028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13F9-99F8-43E6-8B07-382999627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BC68-AE7F-4859-8F40-845E6758DC6B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D100-7431-496D-A6D4-EACB9232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09B2-8E98-4A91-90D5-A2B80EFC444D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12AC-6FE9-46EE-BAD5-13EE9DFA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7F81-E99C-4562-B631-DA1522B00CC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2F9A-9ECE-49FB-A93E-B7CA1354A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10FD-1CF8-43C6-897F-5A4538670CC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CC40-DC48-4EE6-8EBF-FE7C854A5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C848-8DE6-402F-8309-8D3C90D20B4A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5F95-962D-4C21-A1FE-8A26168C9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3109-07E9-4B75-8008-99EEE3CCD27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A2FC-365B-4E1D-A36D-0EDCF5DC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F6E9EC-50D3-48A4-BAF9-489EAD8FF343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268F1-FA69-4A63-A096-0415CEA9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071563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качества </a:t>
            </a:r>
            <a:r>
              <a:rPr lang="ru-RU" sz="4800" dirty="0" smtClean="0">
                <a:solidFill>
                  <a:srgbClr val="0000FF"/>
                </a:solidFill>
              </a:rPr>
              <a:t/>
            </a:r>
            <a:br>
              <a:rPr lang="ru-RU" sz="48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  <a:endParaRPr lang="ru-RU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4869160"/>
            <a:ext cx="2986088" cy="9715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121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Петрович З.А.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3614_html_m23078e7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301039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mtClean="0"/>
              <a:t>В каких ситуациях тебе нужно быть выносливость?</a:t>
            </a:r>
          </a:p>
        </p:txBody>
      </p:sp>
      <p:pic>
        <p:nvPicPr>
          <p:cNvPr id="5" name="Содержимое 4" descr="выносливость0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428875"/>
            <a:ext cx="8453437" cy="20574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выносливости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149080"/>
            <a:ext cx="8507288" cy="2520280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Упражнения: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плавание на длинные дистанции,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равномерный бег на длинные дистанции,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езда на велосипеде,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передвижения на лыжах,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катание на коньках,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полосы препятствий с увеличенным объемом разнообразных прыжковых упражнений и др.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2292" name="Содержимое 4" descr="выносливость1046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1581" y="1222604"/>
            <a:ext cx="5686723" cy="295789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Какое качество необходимо этим людям, чтобы победить?</a:t>
            </a:r>
            <a:endParaRPr lang="ru-RU" dirty="0"/>
          </a:p>
        </p:txBody>
      </p:sp>
      <p:pic>
        <p:nvPicPr>
          <p:cNvPr id="13315" name="Содержимое 4" descr="сила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2071688"/>
            <a:ext cx="5257800" cy="25781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625" y="4786313"/>
            <a:ext cx="8229600" cy="11430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Сила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способность человека преодолевать внешнее сопротивление или противодействовать ему посредством мышечных напряжений.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Представителям каких профессий необходима сила?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5357813"/>
            <a:ext cx="4040187" cy="496887"/>
          </a:xfr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Строителям</a:t>
            </a:r>
            <a:endParaRPr lang="ru-RU" dirty="0"/>
          </a:p>
        </p:txBody>
      </p:sp>
      <p:pic>
        <p:nvPicPr>
          <p:cNvPr id="7" name="Содержимое 6" descr="сила041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857375"/>
            <a:ext cx="6565900" cy="31162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5357813"/>
            <a:ext cx="4041775" cy="496887"/>
          </a:xfr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dirty="0" smtClean="0"/>
              <a:t>Кузнецу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  <a:solidFill>
            <a:srgbClr val="FFCC99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800" dirty="0" smtClean="0"/>
              <a:t>Рассмотрите рисунки. В каких ситуациях мальчикам нужно быть сильными?</a:t>
            </a:r>
            <a:endParaRPr lang="ru-RU" sz="2800" dirty="0"/>
          </a:p>
        </p:txBody>
      </p:sp>
      <p:pic>
        <p:nvPicPr>
          <p:cNvPr id="5" name="Содержимое 4" descr="сила0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226" y="2143124"/>
            <a:ext cx="8698254" cy="417182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Упражнения для развития силы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2448" cy="4853136"/>
          </a:xfrm>
        </p:spPr>
        <p:txBody>
          <a:bodyPr rtlCol="0">
            <a:normAutofit fontScale="77500" lnSpcReduction="20000"/>
          </a:bodyPr>
          <a:lstStyle/>
          <a:p>
            <a:pPr marL="274320" indent="-27432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Упражнения: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приседания,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упражнения с эспандером,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отжимания,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подтягивание на перекладине,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упражнения с гантелями,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упражнения в парах, броски набивного мяча,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поднимание туловища из положение лежа,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прыжок в длину,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прыжки на скакалке,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тройной и пятерной прыжки,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«</a:t>
            </a:r>
            <a:r>
              <a:rPr lang="ru-RU" dirty="0" err="1" smtClean="0"/>
              <a:t>многоскоки</a:t>
            </a:r>
            <a:r>
              <a:rPr lang="ru-RU" dirty="0" smtClean="0"/>
              <a:t>»,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прыжки вверх с доставание подвешенных предметов и др.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8" name="Содержимое 5" descr="сила30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85333" y="1412776"/>
            <a:ext cx="4929516" cy="525658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125760"/>
            <a:ext cx="8229600" cy="1143000"/>
          </a:xfrm>
          <a:solidFill>
            <a:srgbClr val="FFFF99"/>
          </a:solidFill>
          <a:ln>
            <a:solidFill>
              <a:srgbClr val="99FF33"/>
            </a:solidFill>
          </a:ln>
        </p:spPr>
        <p:txBody>
          <a:bodyPr/>
          <a:lstStyle/>
          <a:p>
            <a:r>
              <a:rPr lang="ru-RU" sz="4000" dirty="0" smtClean="0"/>
              <a:t>Каким качеством обладают эти люди?</a:t>
            </a:r>
          </a:p>
        </p:txBody>
      </p:sp>
      <p:pic>
        <p:nvPicPr>
          <p:cNvPr id="17411" name="Содержимое 4" descr="ловкость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56" y="1916832"/>
            <a:ext cx="8983040" cy="213424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63" y="4500563"/>
            <a:ext cx="8229600" cy="928687"/>
          </a:xfrm>
          <a:prstGeom prst="rect">
            <a:avLst/>
          </a:prstGeom>
          <a:solidFill>
            <a:srgbClr val="FFFF99"/>
          </a:solidFill>
          <a:ln w="28575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7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latin typeface="Times New Roman" pitchFamily="18" charset="0"/>
                <a:ea typeface="+mj-ea"/>
                <a:cs typeface="Times New Roman" pitchFamily="18" charset="0"/>
              </a:rPr>
              <a:t>Ловкость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это способность выполнять сложные движения.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rgbClr val="FFFF99"/>
          </a:solidFill>
          <a:ln>
            <a:solidFill>
              <a:srgbClr val="99FF99"/>
            </a:solidFill>
          </a:ln>
        </p:spPr>
        <p:txBody>
          <a:bodyPr/>
          <a:lstStyle/>
          <a:p>
            <a:r>
              <a:rPr lang="ru-RU" smtClean="0"/>
              <a:t>В каких ещё профессиях нужна ловкость?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8" y="4786313"/>
            <a:ext cx="4040187" cy="460375"/>
          </a:xfrm>
          <a:solidFill>
            <a:srgbClr val="FFFF99"/>
          </a:solidFill>
          <a:ln>
            <a:solidFill>
              <a:srgbClr val="99FF33"/>
            </a:solidFill>
          </a:ln>
        </p:spPr>
        <p:txBody>
          <a:bodyPr/>
          <a:lstStyle/>
          <a:p>
            <a:pPr algn="ctr"/>
            <a:r>
              <a:rPr lang="ru-RU" smtClean="0"/>
              <a:t>Врач</a:t>
            </a:r>
          </a:p>
        </p:txBody>
      </p:sp>
      <p:pic>
        <p:nvPicPr>
          <p:cNvPr id="4" name="Содержимое 3" descr="ловкость051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2357438"/>
            <a:ext cx="7715250" cy="20447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4786313"/>
            <a:ext cx="4041775" cy="460375"/>
          </a:xfrm>
          <a:solidFill>
            <a:srgbClr val="FFFF99"/>
          </a:solidFill>
          <a:ln>
            <a:solidFill>
              <a:srgbClr val="99FF33"/>
            </a:solidFill>
          </a:ln>
        </p:spPr>
        <p:txBody>
          <a:bodyPr/>
          <a:lstStyle/>
          <a:p>
            <a:pPr algn="ctr"/>
            <a:r>
              <a:rPr lang="ru-RU" smtClean="0"/>
              <a:t>Военный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  <a:solidFill>
            <a:srgbClr val="FFFF99"/>
          </a:solidFill>
          <a:ln>
            <a:solidFill>
              <a:srgbClr val="99FF33"/>
            </a:solidFill>
          </a:ln>
        </p:spPr>
        <p:txBody>
          <a:bodyPr/>
          <a:lstStyle/>
          <a:p>
            <a:r>
              <a:rPr lang="ru-RU" smtClean="0"/>
              <a:t>В каких ситуациях тебе нужно быть ловким?</a:t>
            </a:r>
          </a:p>
        </p:txBody>
      </p:sp>
      <p:pic>
        <p:nvPicPr>
          <p:cNvPr id="4" name="Содержимое 3" descr="ловкость051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2636912"/>
            <a:ext cx="9016948" cy="244827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28575">
            <a:solidFill>
              <a:srgbClr val="99FF33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ловкости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07905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Упражнения: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прохождение полосы препятствий,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прыжок в заданное место,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кувырок вперед и назад,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спуски парами, взявшись за руки (лыжи),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подвижные игры, эстафеты,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различные виды ходьбы по скамейке, бег по скамейке, по рейке скамейки и др.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4" name="Содержимое 4" descr="ловкость10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1960439"/>
            <a:ext cx="5397741" cy="3340769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2143125"/>
          </a:xfrm>
          <a:solidFill>
            <a:srgbClr val="FFFF99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ФИЗИЧЕСКИЕ КАЧЕСТВА </a:t>
            </a:r>
            <a:r>
              <a:rPr lang="ru-RU" smtClean="0"/>
              <a:t>– врожденные морфофункциональные качества, благодаря которым возможна двигательная активность.</a:t>
            </a:r>
          </a:p>
        </p:txBody>
      </p:sp>
      <p:pic>
        <p:nvPicPr>
          <p:cNvPr id="4" name="Рисунок 3" descr="1323153788_new_photo_129343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500438"/>
            <a:ext cx="2223125" cy="2087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CAKLGAR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86190"/>
            <a:ext cx="22860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sCAD2KR2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286124"/>
            <a:ext cx="25717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404664"/>
            <a:ext cx="8229600" cy="1143000"/>
          </a:xfrm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dirty="0" smtClean="0"/>
              <a:t>Каким качеством обладают эти люди?</a:t>
            </a:r>
          </a:p>
        </p:txBody>
      </p:sp>
      <p:pic>
        <p:nvPicPr>
          <p:cNvPr id="21507" name="Содержимое 3" descr="равновесие049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496" y="2132856"/>
            <a:ext cx="9007364" cy="2018457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536" y="4429125"/>
            <a:ext cx="8229600" cy="1143000"/>
          </a:xfrm>
          <a:prstGeom prst="rect">
            <a:avLst/>
          </a:prstGeom>
          <a:solidFill>
            <a:srgbClr val="E6CD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Равновесие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сохранять устойчивое положение тела.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mtClean="0"/>
              <a:t>В каких ещё профессиях нужно уметь сохранять равновесие?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625" y="5000625"/>
            <a:ext cx="4040188" cy="460375"/>
          </a:xfrm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mtClean="0"/>
              <a:t>Балерина</a:t>
            </a:r>
          </a:p>
        </p:txBody>
      </p:sp>
      <p:pic>
        <p:nvPicPr>
          <p:cNvPr id="4" name="Содержимое 3" descr="равновесие049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589" y="2492896"/>
            <a:ext cx="8862907" cy="200766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5000625"/>
            <a:ext cx="4041775" cy="460375"/>
          </a:xfrm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ru-RU" smtClean="0"/>
              <a:t>Полицейский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1071563"/>
            <a:ext cx="8229600" cy="1143000"/>
          </a:xfrm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mtClean="0"/>
              <a:t>В каких ситуациях тебе может понадобиться это качество?</a:t>
            </a:r>
          </a:p>
        </p:txBody>
      </p:sp>
      <p:pic>
        <p:nvPicPr>
          <p:cNvPr id="4" name="Содержимое 3" descr="равновесие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08" y="2823032"/>
            <a:ext cx="8964488" cy="204612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  <a:solidFill>
            <a:srgbClr val="E6CDFF"/>
          </a:solidFill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ru-RU" sz="4000" smtClean="0"/>
              <a:t>Упражнения для развития равновесия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0" y="1928813"/>
            <a:ext cx="3203848" cy="4197350"/>
          </a:xfrm>
        </p:spPr>
        <p:txBody>
          <a:bodyPr/>
          <a:lstStyle/>
          <a:p>
            <a:r>
              <a:rPr lang="ru-RU" sz="2400" dirty="0" smtClean="0"/>
              <a:t>Катание на роликовых коньках,</a:t>
            </a:r>
          </a:p>
          <a:p>
            <a:r>
              <a:rPr lang="ru-RU" sz="2400" dirty="0" smtClean="0"/>
              <a:t>катание на велосипеде,</a:t>
            </a:r>
          </a:p>
          <a:p>
            <a:r>
              <a:rPr lang="ru-RU" sz="2400" dirty="0" smtClean="0"/>
              <a:t>катание на коньках,</a:t>
            </a:r>
          </a:p>
          <a:p>
            <a:r>
              <a:rPr lang="ru-RU" sz="2400" dirty="0" smtClean="0"/>
              <a:t>ходьба по скамейке,</a:t>
            </a:r>
          </a:p>
          <a:p>
            <a:r>
              <a:rPr lang="ru-RU" sz="2400" dirty="0" smtClean="0"/>
              <a:t>стойка на одной ноге,</a:t>
            </a:r>
          </a:p>
          <a:p>
            <a:r>
              <a:rPr lang="ru-RU" sz="2400" dirty="0" smtClean="0"/>
              <a:t>ходьба с закрытыми глазами и другое.</a:t>
            </a:r>
          </a:p>
        </p:txBody>
      </p:sp>
      <p:pic>
        <p:nvPicPr>
          <p:cNvPr id="24580" name="Содержимое 4" descr="равновесие1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2348881"/>
            <a:ext cx="5882630" cy="3024336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  <a:solidFill>
            <a:srgbClr val="66FFFF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3600" smtClean="0"/>
              <a:t>Каким качеством обладают эти люди?</a:t>
            </a:r>
          </a:p>
        </p:txBody>
      </p:sp>
      <p:pic>
        <p:nvPicPr>
          <p:cNvPr id="25603" name="Содержимое 3" descr="гибкость047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071688"/>
            <a:ext cx="8429625" cy="207010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4286250"/>
            <a:ext cx="8229600" cy="1143000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Гибкость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способность человека выполнять движения с большой амплитудой 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rgbClr val="66FFFF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3600" smtClean="0"/>
              <a:t>В каких ещё профессиях нужна гибкость?</a:t>
            </a:r>
          </a:p>
        </p:txBody>
      </p:sp>
      <p:pic>
        <p:nvPicPr>
          <p:cNvPr id="4" name="Содержимое 3" descr="гибкость047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714625"/>
            <a:ext cx="8407400" cy="2125663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1143000"/>
          </a:xfrm>
          <a:solidFill>
            <a:srgbClr val="66FFFF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mtClean="0"/>
              <a:t>В каких ситуациях тебе понадобится гибкость?</a:t>
            </a:r>
          </a:p>
        </p:txBody>
      </p:sp>
      <p:pic>
        <p:nvPicPr>
          <p:cNvPr id="4" name="Содержимое 3" descr="гибкость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928938"/>
            <a:ext cx="8258175" cy="212725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  <a:ln w="28575">
            <a:solidFill>
              <a:srgbClr val="0070C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гибкости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600200"/>
            <a:ext cx="3347864" cy="4525963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наклон вперед без и со штангой,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cs typeface="Times New Roman" pitchFamily="18" charset="0"/>
              </a:rPr>
              <a:t>наклоны туловища вперед, назад, в стороны с возрастающей амплитудой движения в положении стоя;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cs typeface="Times New Roman" pitchFamily="18" charset="0"/>
              </a:rPr>
              <a:t>наклоны в положении седа;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cs typeface="Times New Roman" pitchFamily="18" charset="0"/>
              </a:rPr>
              <a:t>упражнения с гимнастической палкой, «шпагат», «мост», «складка» и др.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6" name="Содержимое 4" descr="гибкость1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2746" y="1988840"/>
            <a:ext cx="5710134" cy="273630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ru-RU" sz="3600" smtClean="0"/>
              <a:t>Контрольные упражнения (тесты) для оценки физических способностей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1857375"/>
            <a:ext cx="2185987" cy="6858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Быстрота</a:t>
            </a:r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3214688" y="1857375"/>
            <a:ext cx="2928937" cy="6858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Бег на 30 м</a:t>
            </a:r>
          </a:p>
        </p:txBody>
      </p:sp>
      <p:pic>
        <p:nvPicPr>
          <p:cNvPr id="29701" name="Рисунок 4" descr="stop_watch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00250"/>
            <a:ext cx="11160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5" descr="203266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00375"/>
            <a:ext cx="4095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5143500" y="3357563"/>
            <a:ext cx="2928938" cy="2214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cs typeface="+mn-cs"/>
              </a:rPr>
              <a:t>Для мальчиков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latin typeface="+mn-lt"/>
                <a:cs typeface="+mn-cs"/>
              </a:rPr>
              <a:t>7,0 с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cs typeface="+mn-cs"/>
              </a:rPr>
              <a:t>Для девочек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latin typeface="+mn-lt"/>
                <a:cs typeface="+mn-cs"/>
              </a:rPr>
              <a:t>7,2 с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 descr="sl929a-r-oregon-scientific-ferrari-hockenheim-stop-w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1728">
            <a:off x="6850063" y="2349500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Контрольные упражнения (тесты) для оценки физических способностей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614363"/>
          </a:xfr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Выносливость</a:t>
            </a: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685800"/>
          </a:xfrm>
          <a:solidFill>
            <a:srgbClr val="FFFF99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Шестиминутный бег</a:t>
            </a:r>
          </a:p>
        </p:txBody>
      </p:sp>
      <p:pic>
        <p:nvPicPr>
          <p:cNvPr id="30726" name="Рисунок 4" descr="tmpbFr6ec_html_718d0c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3657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4357688" y="3929063"/>
            <a:ext cx="4038600" cy="20002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cs typeface="+mn-cs"/>
              </a:rPr>
              <a:t>Для мальчиков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latin typeface="+mn-lt"/>
                <a:cs typeface="+mn-cs"/>
              </a:rPr>
              <a:t>800 метров и больше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+mn-lt"/>
                <a:cs typeface="+mn-cs"/>
              </a:rPr>
              <a:t>Для девочек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dirty="0">
                <a:latin typeface="+mn-lt"/>
                <a:cs typeface="+mn-cs"/>
              </a:rPr>
              <a:t>650 метров и больше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714375"/>
          </a:xfrm>
          <a:solidFill>
            <a:srgbClr val="FDB9D9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Физические качества</a:t>
            </a:r>
          </a:p>
        </p:txBody>
      </p:sp>
      <p:pic>
        <p:nvPicPr>
          <p:cNvPr id="4099" name="Содержимое 4" descr="basketb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3714750"/>
            <a:ext cx="1714500" cy="16065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Содержимое 5" descr="gibkos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0826" y="4929198"/>
            <a:ext cx="2214590" cy="14781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Рисунок 6" descr="plyometr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000375"/>
            <a:ext cx="1943100" cy="1214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Рисунок 8" descr="tmpbFr6ec_html_718d0c8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500188"/>
            <a:ext cx="2132012" cy="150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Рисунок 9" descr="18168159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1285875"/>
            <a:ext cx="2357438" cy="16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000375" y="1285875"/>
            <a:ext cx="2571750" cy="642938"/>
          </a:xfrm>
          <a:prstGeom prst="wedgeRoundRectCallout">
            <a:avLst>
              <a:gd name="adj1" fmla="val 75777"/>
              <a:gd name="adj2" fmla="val -28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Быстрота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71813" y="2214563"/>
            <a:ext cx="2571750" cy="642937"/>
          </a:xfrm>
          <a:prstGeom prst="wedgeRoundRectCallout">
            <a:avLst>
              <a:gd name="adj1" fmla="val -70395"/>
              <a:gd name="adj2" fmla="val -28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Выносливость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071813" y="3143250"/>
            <a:ext cx="2571750" cy="642938"/>
          </a:xfrm>
          <a:prstGeom prst="wedgeRoundRectCallout">
            <a:avLst>
              <a:gd name="adj1" fmla="val 75777"/>
              <a:gd name="adj2" fmla="val -28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Сила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00313" y="4286250"/>
            <a:ext cx="4100512" cy="642938"/>
          </a:xfrm>
          <a:prstGeom prst="wedgeRoundRectCallout">
            <a:avLst>
              <a:gd name="adj1" fmla="val -63877"/>
              <a:gd name="adj2" fmla="val -1938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Координационные способности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(равновесие, ловкость)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14688" y="5214938"/>
            <a:ext cx="2571750" cy="642937"/>
          </a:xfrm>
          <a:prstGeom prst="wedgeRoundRectCallout">
            <a:avLst>
              <a:gd name="adj1" fmla="val 75777"/>
              <a:gd name="adj2" fmla="val -28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Гибкость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Контрольные упражнения (тесты) для оценки физических способностей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471613" cy="614363"/>
          </a:xfr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Сила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8" y="1571625"/>
            <a:ext cx="3143250" cy="22860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Для мальчиков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подтягивание на высокой перекладине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Для девочек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подтягивание на низкой перекладине</a:t>
            </a:r>
            <a:endParaRPr lang="ru-RU" dirty="0"/>
          </a:p>
        </p:txBody>
      </p:sp>
      <p:pic>
        <p:nvPicPr>
          <p:cNvPr id="31749" name="Рисунок 4" descr="e64a5370406cf0b6dedef084aefa4ff2_w290_h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500313"/>
            <a:ext cx="2511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imagesCABM13G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643063"/>
            <a:ext cx="18049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6" descr="плоскостопие0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4357688"/>
            <a:ext cx="27146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4714875" y="4071938"/>
            <a:ext cx="3143250" cy="2133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мальчиков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   3 раза и больше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девочек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+mn-lt"/>
                <a:cs typeface="+mn-cs"/>
              </a:rPr>
              <a:t>    8 раз и больше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Контрольные упражнения (тесты) для оценки физических способностей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685925" cy="47148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Ловкость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50" y="1643063"/>
            <a:ext cx="3567113" cy="57150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Челночный бег 3х10 м</a:t>
            </a:r>
            <a:endParaRPr lang="ru-RU" dirty="0"/>
          </a:p>
        </p:txBody>
      </p:sp>
      <p:pic>
        <p:nvPicPr>
          <p:cNvPr id="32773" name="Рисунок 4" descr="kubik5.jpg"/>
          <p:cNvPicPr>
            <a:picLocks noChangeAspect="1"/>
          </p:cNvPicPr>
          <p:nvPr/>
        </p:nvPicPr>
        <p:blipFill>
          <a:blip r:embed="rId2" cstate="print"/>
          <a:srcRect l="6718" r="23517" b="19009"/>
          <a:stretch>
            <a:fillRect/>
          </a:stretch>
        </p:blipFill>
        <p:spPr bwMode="auto">
          <a:xfrm>
            <a:off x="6215063" y="1571625"/>
            <a:ext cx="1230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5" descr="soccer-stopwat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2286000"/>
            <a:ext cx="1120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6" descr="2пп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428875"/>
            <a:ext cx="3214688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4429125" y="3714750"/>
            <a:ext cx="3857625" cy="228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мальчиков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10,0 секунд и меньше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девочек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10,7 секунды и меньше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Контрольные упражнения (тесты) для оценки физических способностей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614488" cy="614363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Гибкость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50" y="1571625"/>
            <a:ext cx="4038600" cy="104298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Наклон вперед из положения сидя</a:t>
            </a:r>
            <a:endParaRPr lang="ru-RU" dirty="0"/>
          </a:p>
        </p:txBody>
      </p:sp>
      <p:pic>
        <p:nvPicPr>
          <p:cNvPr id="33797" name="Рисунок 4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714625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5" descr="_1_~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643438"/>
            <a:ext cx="3025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7" descr="210138_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1500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4429125" y="3500438"/>
            <a:ext cx="2928938" cy="2500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мальчиков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3 см и более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  <a:cs typeface="+mn-cs"/>
              </a:rPr>
              <a:t>Для девочек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6 см и более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solidFill>
            <a:srgbClr val="E6CDFF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sz="2800" smtClean="0"/>
              <a:t>Какие физические качества необходимы этим спортсменам?</a:t>
            </a:r>
          </a:p>
        </p:txBody>
      </p:sp>
      <p:pic>
        <p:nvPicPr>
          <p:cNvPr id="5" name="Содержимое 4" descr="физические качества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571625"/>
            <a:ext cx="4038600" cy="3111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4857750"/>
            <a:ext cx="7929562" cy="1143000"/>
          </a:xfrm>
          <a:solidFill>
            <a:srgbClr val="DEBDFF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Все физические качества необходимы не только чемпиону. Они помогают вам и другим людям легко справится с умственными и физическими нагрузками.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88" y="1857375"/>
            <a:ext cx="642937" cy="500063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88" y="2857500"/>
            <a:ext cx="642937" cy="500063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929063"/>
            <a:ext cx="642937" cy="500062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25" y="3929063"/>
            <a:ext cx="642938" cy="500062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25" y="2857500"/>
            <a:ext cx="642938" cy="500063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5125" y="1857375"/>
            <a:ext cx="642938" cy="500063"/>
          </a:xfrm>
          <a:prstGeom prst="roundRect">
            <a:avLst/>
          </a:prstGeom>
          <a:solidFill>
            <a:srgbClr val="E6CD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3" y="1857375"/>
            <a:ext cx="1928812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Ловкость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3" y="2857500"/>
            <a:ext cx="1928812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Быстрота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3" y="3929063"/>
            <a:ext cx="1928812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Сила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5125" y="3929063"/>
            <a:ext cx="1928813" cy="500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Ловкость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15125" y="2857500"/>
            <a:ext cx="1928813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Равновесие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15125" y="1857375"/>
            <a:ext cx="1928813" cy="500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Гибкость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1470025"/>
          </a:xfrm>
        </p:spPr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143125"/>
            <a:ext cx="7429500" cy="2500313"/>
          </a:xfrm>
        </p:spPr>
        <p:txBody>
          <a:bodyPr/>
          <a:lstStyle/>
          <a:p>
            <a:pPr algn="l">
              <a:defRPr/>
            </a:pPr>
            <a:r>
              <a:rPr lang="ru-RU" sz="1800" dirty="0" smtClean="0"/>
              <a:t>Егоров Б.Б., </a:t>
            </a:r>
            <a:r>
              <a:rPr lang="ru-RU" sz="1800" dirty="0" err="1" smtClean="0"/>
              <a:t>Пересадина</a:t>
            </a:r>
            <a:r>
              <a:rPr lang="ru-RU" sz="1800" dirty="0" smtClean="0"/>
              <a:t> Ю.Е. Физическая культура. Учебник для начальной школы. Книга 1 (1-2 классы). – М.: </a:t>
            </a:r>
            <a:r>
              <a:rPr lang="ru-RU" sz="1800" dirty="0" err="1" smtClean="0"/>
              <a:t>Баласс</a:t>
            </a:r>
            <a:r>
              <a:rPr lang="ru-RU" sz="1800" dirty="0" smtClean="0"/>
              <a:t>, 2011.</a:t>
            </a:r>
          </a:p>
          <a:p>
            <a:pPr algn="l">
              <a:defRPr/>
            </a:pPr>
            <a:endParaRPr lang="ru-RU" sz="1800" dirty="0" smtClean="0"/>
          </a:p>
          <a:p>
            <a:pPr algn="l">
              <a:defRPr/>
            </a:pPr>
            <a:r>
              <a:rPr lang="ru-RU" sz="1800" dirty="0" smtClean="0"/>
              <a:t>Лях В.И. Мой друг – физкультура. 1-4 классы. – М.: Просвещение, 2001;</a:t>
            </a:r>
          </a:p>
          <a:p>
            <a:pPr algn="l">
              <a:defRPr/>
            </a:pPr>
            <a:endParaRPr lang="ru-RU" sz="1800" dirty="0" smtClean="0"/>
          </a:p>
          <a:p>
            <a:pPr algn="l">
              <a:defRPr/>
            </a:pPr>
            <a:r>
              <a:rPr lang="ru-RU" sz="1800" dirty="0" smtClean="0"/>
              <a:t>Интернет ресурсы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  <a:solidFill>
            <a:srgbClr val="FDB9D9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ru-RU" smtClean="0"/>
              <a:t>Какое качество необходимо этим людям, чтобы победить?</a:t>
            </a:r>
          </a:p>
        </p:txBody>
      </p:sp>
      <p:sp>
        <p:nvSpPr>
          <p:cNvPr id="5123" name="Текст 6"/>
          <p:cNvSpPr>
            <a:spLocks noGrp="1"/>
          </p:cNvSpPr>
          <p:nvPr>
            <p:ph type="body" idx="1"/>
          </p:nvPr>
        </p:nvSpPr>
        <p:spPr>
          <a:xfrm>
            <a:off x="571500" y="3857625"/>
            <a:ext cx="4040188" cy="571500"/>
          </a:xfrm>
        </p:spPr>
        <p:txBody>
          <a:bodyPr/>
          <a:lstStyle/>
          <a:p>
            <a:pPr algn="ctr"/>
            <a:r>
              <a:rPr lang="ru-RU" sz="1600" smtClean="0"/>
              <a:t>Бег на короткие дистанции</a:t>
            </a:r>
          </a:p>
          <a:p>
            <a:pPr algn="ctr"/>
            <a:r>
              <a:rPr lang="ru-RU" sz="1600" smtClean="0"/>
              <a:t>(например, бег на 60 метров)</a:t>
            </a:r>
          </a:p>
        </p:txBody>
      </p:sp>
      <p:sp>
        <p:nvSpPr>
          <p:cNvPr id="5124" name="Текст 6"/>
          <p:cNvSpPr>
            <a:spLocks noGrp="1"/>
          </p:cNvSpPr>
          <p:nvPr>
            <p:ph type="body" idx="1"/>
          </p:nvPr>
        </p:nvSpPr>
        <p:spPr>
          <a:xfrm>
            <a:off x="4500563" y="3857625"/>
            <a:ext cx="4040187" cy="571500"/>
          </a:xfrm>
        </p:spPr>
        <p:txBody>
          <a:bodyPr/>
          <a:lstStyle/>
          <a:p>
            <a:pPr algn="ctr"/>
            <a:r>
              <a:rPr lang="ru-RU" sz="1600" smtClean="0"/>
              <a:t>Плавание на короткие дистанции</a:t>
            </a:r>
          </a:p>
          <a:p>
            <a:pPr algn="ctr"/>
            <a:r>
              <a:rPr lang="ru-RU" sz="1600" smtClean="0"/>
              <a:t>(например, плавание на 100 метров)</a:t>
            </a:r>
          </a:p>
        </p:txBody>
      </p:sp>
      <p:pic>
        <p:nvPicPr>
          <p:cNvPr id="9" name="Содержимое 8" descr="быстрота038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7709510" cy="164307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0063" y="4572000"/>
            <a:ext cx="8229600" cy="1143000"/>
          </a:xfrm>
          <a:prstGeom prst="rect">
            <a:avLst/>
          </a:prstGeom>
          <a:solidFill>
            <a:srgbClr val="FDB9D9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Быстрота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способность человека выполнять большое количество движений с максимальной скоростью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1368425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z="3600" smtClean="0"/>
              <a:t>В каких профессиях нужна быстрота?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28625" y="5072063"/>
            <a:ext cx="3857625" cy="428625"/>
          </a:xfrm>
          <a:solidFill>
            <a:srgbClr val="FDB9D9"/>
          </a:solidFill>
          <a:ln>
            <a:solidFill>
              <a:srgbClr val="FF0066"/>
            </a:solidFill>
          </a:ln>
        </p:spPr>
        <p:txBody>
          <a:bodyPr/>
          <a:lstStyle/>
          <a:p>
            <a:pPr algn="ctr"/>
            <a:r>
              <a:rPr lang="ru-RU" smtClean="0"/>
              <a:t>Пожарник</a:t>
            </a:r>
          </a:p>
        </p:txBody>
      </p:sp>
      <p:pic>
        <p:nvPicPr>
          <p:cNvPr id="7" name="Содержимое 6" descr="быстрота038 - копия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714625"/>
            <a:ext cx="8370887" cy="1798638"/>
          </a:xfrm>
        </p:spPr>
      </p:pic>
      <p:sp>
        <p:nvSpPr>
          <p:cNvPr id="7173" name="Текст 4"/>
          <p:cNvSpPr>
            <a:spLocks noGrp="1"/>
          </p:cNvSpPr>
          <p:nvPr>
            <p:ph type="body" sz="quarter" idx="3"/>
          </p:nvPr>
        </p:nvSpPr>
        <p:spPr>
          <a:xfrm>
            <a:off x="5000625" y="5072063"/>
            <a:ext cx="3827463" cy="425450"/>
          </a:xfrm>
          <a:solidFill>
            <a:srgbClr val="FDB9D9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smtClean="0"/>
              <a:t>Военный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  <p:bldP spid="717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143000"/>
          </a:xfrm>
          <a:solidFill>
            <a:srgbClr val="FDB9D9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ru-RU" sz="3200" smtClean="0"/>
              <a:t>Рассмотри рисунки. В каких ситуациях тебе нужно быть быстрым?</a:t>
            </a:r>
          </a:p>
        </p:txBody>
      </p:sp>
      <p:pic>
        <p:nvPicPr>
          <p:cNvPr id="7" name="Содержимое 6" descr="быстрота0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0"/>
            <a:ext cx="8208962" cy="17907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DB9D9"/>
          </a:solidFill>
          <a:ln w="28575">
            <a:solidFill>
              <a:srgbClr val="FF0066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Упражнения для развития быстроты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3645024"/>
            <a:ext cx="8856984" cy="3212976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Упражнения:</a:t>
            </a:r>
            <a:r>
              <a:rPr lang="ru-RU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максимальный бег по наклонной и ровной плоскости,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бег из различных исходных положений,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бег с максимально скоростью с остановками, с изменением направления,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бег с максимальной скоростью на дистанции 30, 60, 100, 200 метров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Плавание на 25, 50, 100 метров.</a:t>
            </a:r>
            <a:endParaRPr lang="ru-RU" dirty="0"/>
          </a:p>
        </p:txBody>
      </p:sp>
      <p:pic>
        <p:nvPicPr>
          <p:cNvPr id="8196" name="Содержимое 4" descr="быстрота1039 - копия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822" y="1484784"/>
            <a:ext cx="8714828" cy="2076251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mtClean="0"/>
              <a:t>Каким качеством обладают эти люди?</a:t>
            </a:r>
          </a:p>
        </p:txBody>
      </p:sp>
      <p:pic>
        <p:nvPicPr>
          <p:cNvPr id="9219" name="Содержимое 6" descr="выносливость045 - копия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357438"/>
            <a:ext cx="8482012" cy="1771650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63" y="4429125"/>
            <a:ext cx="8229600" cy="1143000"/>
          </a:xfrm>
          <a:prstGeom prst="rect">
            <a:avLst/>
          </a:prstGeom>
          <a:solidFill>
            <a:srgbClr val="CCFFCC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Выносливость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способность выполнять какую-либо деятельность длительное время, не снижая эффективности.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14300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smtClean="0"/>
              <a:t>В каких ещё профессиях нужна выносливость?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4572000"/>
            <a:ext cx="3786188" cy="42545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smtClean="0"/>
              <a:t>Рабочий</a:t>
            </a:r>
          </a:p>
        </p:txBody>
      </p:sp>
      <p:pic>
        <p:nvPicPr>
          <p:cNvPr id="7" name="Содержимое 6" descr="выносливость045 -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214563"/>
            <a:ext cx="8304212" cy="2066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0" y="4572000"/>
            <a:ext cx="3827463" cy="425450"/>
          </a:xfrm>
          <a:solidFill>
            <a:srgbClr val="CCFFCC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smtClean="0"/>
              <a:t>Почтальон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798</Words>
  <Application>Microsoft Office PowerPoint</Application>
  <PresentationFormat>Экран (4:3)</PresentationFormat>
  <Paragraphs>159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 2</vt:lpstr>
      <vt:lpstr>Тема Office</vt:lpstr>
      <vt:lpstr>Физические качества  4 класс</vt:lpstr>
      <vt:lpstr>Слайд 2</vt:lpstr>
      <vt:lpstr>Физические качества</vt:lpstr>
      <vt:lpstr>Какое качество необходимо этим людям, чтобы победить?</vt:lpstr>
      <vt:lpstr>В каких профессиях нужна быстрота?</vt:lpstr>
      <vt:lpstr>Рассмотри рисунки. В каких ситуациях тебе нужно быть быстрым?</vt:lpstr>
      <vt:lpstr>Упражнения для развития быстроты</vt:lpstr>
      <vt:lpstr>Каким качеством обладают эти люди?</vt:lpstr>
      <vt:lpstr>В каких ещё профессиях нужна выносливость? </vt:lpstr>
      <vt:lpstr>В каких ситуациях тебе нужно быть выносливость?</vt:lpstr>
      <vt:lpstr>Упражнения для развития выносливости</vt:lpstr>
      <vt:lpstr>Какое качество необходимо этим людям, чтобы победить?</vt:lpstr>
      <vt:lpstr>Представителям каких профессий необходима сила?</vt:lpstr>
      <vt:lpstr>Рассмотрите рисунки. В каких ситуациях мальчикам нужно быть сильными?</vt:lpstr>
      <vt:lpstr>Упражнения для развития силы</vt:lpstr>
      <vt:lpstr>Каким качеством обладают эти люди?</vt:lpstr>
      <vt:lpstr>В каких ещё профессиях нужна ловкость?</vt:lpstr>
      <vt:lpstr>В каких ситуациях тебе нужно быть ловким?</vt:lpstr>
      <vt:lpstr>Упражнения для развития ловкости</vt:lpstr>
      <vt:lpstr>Каким качеством обладают эти люди?</vt:lpstr>
      <vt:lpstr>В каких ещё профессиях нужно уметь сохранять равновесие?</vt:lpstr>
      <vt:lpstr>В каких ситуациях тебе может понадобиться это качество?</vt:lpstr>
      <vt:lpstr>Упражнения для развития равновесия</vt:lpstr>
      <vt:lpstr>Каким качеством обладают эти люди?</vt:lpstr>
      <vt:lpstr>В каких ещё профессиях нужна гибкость?</vt:lpstr>
      <vt:lpstr>В каких ситуациях тебе понадобится гибкость?</vt:lpstr>
      <vt:lpstr>Упражнения для развития гибкости</vt:lpstr>
      <vt:lpstr>Контрольные упражнения (тесты) для оценки физических способностей</vt:lpstr>
      <vt:lpstr>Контрольные упражнения (тесты) для оценки физических способностей</vt:lpstr>
      <vt:lpstr>Контрольные упражнения (тесты) для оценки физических способностей</vt:lpstr>
      <vt:lpstr>Контрольные упражнения (тесты) для оценки физических способностей</vt:lpstr>
      <vt:lpstr>Контрольные упражнения (тесты) для оценки физических способностей</vt:lpstr>
      <vt:lpstr>Какие физические качества необходимы этим спортсменам?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1</cp:lastModifiedBy>
  <cp:revision>100</cp:revision>
  <dcterms:created xsi:type="dcterms:W3CDTF">2012-03-17T17:29:40Z</dcterms:created>
  <dcterms:modified xsi:type="dcterms:W3CDTF">2012-09-11T15:47:54Z</dcterms:modified>
</cp:coreProperties>
</file>