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8" r:id="rId13"/>
    <p:sldId id="266" r:id="rId14"/>
    <p:sldId id="270" r:id="rId15"/>
    <p:sldId id="271" r:id="rId16"/>
    <p:sldId id="272" r:id="rId17"/>
    <p:sldId id="273" r:id="rId18"/>
    <p:sldId id="269" r:id="rId19"/>
    <p:sldId id="275" r:id="rId20"/>
    <p:sldId id="276" r:id="rId21"/>
    <p:sldId id="277" r:id="rId22"/>
    <p:sldId id="274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99FF"/>
    <a:srgbClr val="99FF66"/>
    <a:srgbClr val="FF3300"/>
    <a:srgbClr val="FF99FF"/>
    <a:srgbClr val="66CCFF"/>
    <a:srgbClr val="FCC0CD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D4D4-6883-44A2-A432-8BA41F0D52E0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2D1C-7971-4D8F-B80B-7E6CAE6A2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1778-0AE6-41BC-AFAE-440AB18B196D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AF0C-DE65-48C3-BB2E-76E08FD21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490F-9B18-466C-B50B-269FA14311EF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09C5-30AD-4786-96B8-60E69014F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74FB-F77C-4726-B7C1-864465A0CB06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331E-A325-4845-AFDE-56C83CFAF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F947-7A23-4798-9A97-277C8946E15B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2147-BC65-43E5-8107-70DE21418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C2E4-2316-400A-916C-A6B23B39CDC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7E7A-C4C1-431B-8CFD-AA39E6B52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3256-3DB7-4B54-AA1A-FD873850F874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AD6B-BF3A-4327-BA7D-40DAB1D62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2F23-FE63-4C0D-B2E2-5C5CCE35CA66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1469-8145-4CE6-902B-5863A795F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2C06-6100-4C0B-BFDD-3578EADEB123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C480-9822-45ED-9A8C-18829F56E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78DC-74C3-41C4-80D3-F42481D0F285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0BA1-7283-44F5-BD96-CAED348FA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E2CE-CBCE-4FC0-BEBD-5C8DA322B45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5170-3F14-49E2-9BCA-E7894E730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C0CD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696B58-0038-4603-A299-DF94A959982F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7044CC-EBBC-4DE5-A204-3FA3D0627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2%D0%BE%D0%BF%D0%B0_(%D0%B0%D0%BD%D0%B0%D1%82%D0%BE%D0%BC%D0%B8%D1%8F)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u.wikipedia.org/wiki/%D0%93%D0%BE%D0%BB%D0%B5%D0%BD%D1%8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188640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/>
              <a:t>Что такое </a:t>
            </a:r>
            <a:br>
              <a:rPr lang="ru-RU" dirty="0" smtClean="0"/>
            </a:br>
            <a:r>
              <a:rPr lang="ru-RU" dirty="0" smtClean="0"/>
              <a:t>физическая культура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2610" y="5052020"/>
            <a:ext cx="3271838" cy="12573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 121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Петрович З.А.</a:t>
            </a:r>
          </a:p>
        </p:txBody>
      </p:sp>
      <p:pic>
        <p:nvPicPr>
          <p:cNvPr id="4" name="Рисунок 3" descr="imagesCA8LDB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00808"/>
            <a:ext cx="3214710" cy="236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929063" y="1700808"/>
            <a:ext cx="32718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Для 4 класса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78" name="Picture 2" descr="http://www.sprinter.ru/pic/big/2fc0eca62072871980daf9feb3813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6168">
            <a:off x="3488314" y="2829165"/>
            <a:ext cx="2565386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71625" y="285750"/>
            <a:ext cx="5972175" cy="928688"/>
          </a:xfr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Скелет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642938" y="1285875"/>
            <a:ext cx="8072437" cy="642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На рисунке вы видите основные части скелета</a:t>
            </a:r>
          </a:p>
        </p:txBody>
      </p:sp>
      <p:pic>
        <p:nvPicPr>
          <p:cNvPr id="11268" name="Содержимое 4" descr="istockphoto_454953_human_skeleton_front_and_bac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2071688"/>
            <a:ext cx="4071937" cy="4321175"/>
          </a:xfrm>
        </p:spPr>
      </p:pic>
      <p:sp>
        <p:nvSpPr>
          <p:cNvPr id="5" name="Прямоугольник 4"/>
          <p:cNvSpPr/>
          <p:nvPr/>
        </p:nvSpPr>
        <p:spPr>
          <a:xfrm>
            <a:off x="357188" y="2143125"/>
            <a:ext cx="2000250" cy="357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Череп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5125" y="4572000"/>
            <a:ext cx="2000250" cy="357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Бедро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15125" y="3786188"/>
            <a:ext cx="2000250" cy="357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Таз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5125" y="2500313"/>
            <a:ext cx="2000250" cy="357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Лопатка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5125" y="3143250"/>
            <a:ext cx="2000250" cy="357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Позвоночник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15125" y="5715000"/>
            <a:ext cx="2000250" cy="357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Стопа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15125" y="5214938"/>
            <a:ext cx="2000250" cy="357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Голень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88" y="4214813"/>
            <a:ext cx="2000250" cy="357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Кисть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3714750"/>
            <a:ext cx="2000250" cy="3571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Предплечье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3214688"/>
            <a:ext cx="2000250" cy="357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Плечо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88" y="2571750"/>
            <a:ext cx="2000250" cy="571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Грудная клетка,</a:t>
            </a:r>
          </a:p>
          <a:p>
            <a:pPr algn="ctr">
              <a:defRPr/>
            </a:pPr>
            <a:r>
              <a:rPr lang="ru-RU" dirty="0"/>
              <a:t>ребра</a:t>
            </a:r>
          </a:p>
        </p:txBody>
      </p:sp>
      <p:cxnSp>
        <p:nvCxnSpPr>
          <p:cNvPr id="18" name="Прямая со стрелкой 17"/>
          <p:cNvCxnSpPr>
            <a:endCxn id="5" idx="3"/>
          </p:cNvCxnSpPr>
          <p:nvPr/>
        </p:nvCxnSpPr>
        <p:spPr>
          <a:xfrm rot="10800000">
            <a:off x="2357438" y="2320925"/>
            <a:ext cx="1143000" cy="365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1"/>
          </p:cNvCxnSpPr>
          <p:nvPr/>
        </p:nvCxnSpPr>
        <p:spPr>
          <a:xfrm flipV="1">
            <a:off x="5643563" y="2678113"/>
            <a:ext cx="1071562" cy="3222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1"/>
          </p:cNvCxnSpPr>
          <p:nvPr/>
        </p:nvCxnSpPr>
        <p:spPr>
          <a:xfrm>
            <a:off x="5429250" y="3286125"/>
            <a:ext cx="1285875" cy="34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357438" y="2857500"/>
            <a:ext cx="1071562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357438" y="3357563"/>
            <a:ext cx="7143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357438" y="3786188"/>
            <a:ext cx="57150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357438" y="4214813"/>
            <a:ext cx="428625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8" idx="1"/>
          </p:cNvCxnSpPr>
          <p:nvPr/>
        </p:nvCxnSpPr>
        <p:spPr>
          <a:xfrm flipV="1">
            <a:off x="5643563" y="3965575"/>
            <a:ext cx="107156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7" idx="1"/>
          </p:cNvCxnSpPr>
          <p:nvPr/>
        </p:nvCxnSpPr>
        <p:spPr>
          <a:xfrm>
            <a:off x="5715000" y="4679950"/>
            <a:ext cx="1000125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2" idx="1"/>
          </p:cNvCxnSpPr>
          <p:nvPr/>
        </p:nvCxnSpPr>
        <p:spPr>
          <a:xfrm flipV="1">
            <a:off x="5715000" y="5394325"/>
            <a:ext cx="1000125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1" idx="1"/>
          </p:cNvCxnSpPr>
          <p:nvPr/>
        </p:nvCxnSpPr>
        <p:spPr>
          <a:xfrm flipV="1">
            <a:off x="5715000" y="5894388"/>
            <a:ext cx="1000125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43125" y="214313"/>
            <a:ext cx="2543175" cy="928687"/>
          </a:xfrm>
          <a:solidFill>
            <a:srgbClr val="FFFF00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Мышцы</a:t>
            </a:r>
          </a:p>
        </p:txBody>
      </p:sp>
      <p:pic>
        <p:nvPicPr>
          <p:cNvPr id="12291" name="Содержимое 6" descr="musk_front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13" y="1000125"/>
            <a:ext cx="2197100" cy="4525963"/>
          </a:xfrm>
        </p:spPr>
      </p:pic>
      <p:sp>
        <p:nvSpPr>
          <p:cNvPr id="12292" name="Содержимое 5"/>
          <p:cNvSpPr>
            <a:spLocks noGrp="1"/>
          </p:cNvSpPr>
          <p:nvPr>
            <p:ph sz="half" idx="1"/>
          </p:nvPr>
        </p:nvSpPr>
        <p:spPr>
          <a:xfrm>
            <a:off x="571500" y="1428750"/>
            <a:ext cx="4471988" cy="4525963"/>
          </a:xfrm>
        </p:spPr>
        <p:txBody>
          <a:bodyPr/>
          <a:lstStyle/>
          <a:p>
            <a:pPr eaLnBrk="1" hangingPunct="1"/>
            <a:r>
              <a:rPr lang="ru-RU" smtClean="0"/>
              <a:t>Мышцы прикрепляются к костям непосредственно или с помощью сухожилий. </a:t>
            </a:r>
          </a:p>
          <a:p>
            <a:pPr eaLnBrk="1" hangingPunct="1"/>
            <a:r>
              <a:rPr lang="ru-RU" smtClean="0"/>
              <a:t>Мышцы вместе с костями скелета приводят в движение наше тело.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5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0" y="274638"/>
            <a:ext cx="4400550" cy="939800"/>
          </a:xfrm>
          <a:solidFill>
            <a:srgbClr val="FFFF00"/>
          </a:solidFill>
          <a:ln w="28575" cap="rnd">
            <a:solidFill>
              <a:srgbClr val="7030A0"/>
            </a:solidFill>
            <a:round/>
          </a:ln>
        </p:spPr>
        <p:txBody>
          <a:bodyPr/>
          <a:lstStyle/>
          <a:p>
            <a:pPr eaLnBrk="1" hangingPunct="1"/>
            <a:r>
              <a:rPr lang="ru-RU" smtClean="0"/>
              <a:t>Работа мышц</a:t>
            </a:r>
          </a:p>
        </p:txBody>
      </p:sp>
      <p:pic>
        <p:nvPicPr>
          <p:cNvPr id="13315" name="Содержимое 4" descr="bitcep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285875"/>
            <a:ext cx="3214687" cy="4929188"/>
          </a:xfrm>
        </p:spPr>
      </p:pic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Мышцы обладают одним замечательным свойством. Они могут напрягаться и расслабляться. </a:t>
            </a:r>
          </a:p>
          <a:p>
            <a:pPr eaLnBrk="1" hangingPunct="1"/>
            <a:r>
              <a:rPr lang="ru-RU" smtClean="0"/>
              <a:t>Благодаря этому человек совершает движения.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6115050" cy="1000125"/>
          </a:xfrm>
          <a:solidFill>
            <a:srgbClr val="FFFF00"/>
          </a:solidFill>
          <a:ln w="25400">
            <a:solidFill>
              <a:srgbClr val="7030A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Мышцы</a:t>
            </a:r>
          </a:p>
        </p:txBody>
      </p:sp>
      <p:pic>
        <p:nvPicPr>
          <p:cNvPr id="14339" name="Содержимое 6" descr="0matlas - копия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500188"/>
            <a:ext cx="7329487" cy="4605337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Упражнения для развития мышц спины</a:t>
            </a:r>
          </a:p>
        </p:txBody>
      </p:sp>
      <p:pic>
        <p:nvPicPr>
          <p:cNvPr id="5" name="Содержимое 4" descr="uprajnrni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643063"/>
            <a:ext cx="3214687" cy="4870450"/>
          </a:xfrm>
        </p:spPr>
      </p:pic>
      <p:pic>
        <p:nvPicPr>
          <p:cNvPr id="6" name="Содержимое 5" descr="imagesCAGVQYR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1714500"/>
            <a:ext cx="2981325" cy="1533525"/>
          </a:xfrm>
        </p:spPr>
      </p:pic>
      <p:pic>
        <p:nvPicPr>
          <p:cNvPr id="7" name="Рисунок 6" descr="5632979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643313"/>
            <a:ext cx="37147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Упражнения для развития мышц живота</a:t>
            </a:r>
          </a:p>
        </p:txBody>
      </p:sp>
      <p:pic>
        <p:nvPicPr>
          <p:cNvPr id="5" name="Содержимое 4" descr="uprajneniya_dlya_jivota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643063"/>
            <a:ext cx="4210050" cy="4221162"/>
          </a:xfrm>
        </p:spPr>
      </p:pic>
      <p:pic>
        <p:nvPicPr>
          <p:cNvPr id="6" name="Содержимое 5" descr="9_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20595"/>
          <a:stretch>
            <a:fillRect/>
          </a:stretch>
        </p:blipFill>
        <p:spPr>
          <a:xfrm>
            <a:off x="4929188" y="1643063"/>
            <a:ext cx="3500437" cy="4194175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  <a:solidFill>
            <a:srgbClr val="99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Упражнения для развития мышц</a:t>
            </a:r>
            <a:br>
              <a:rPr lang="ru-RU" dirty="0" smtClean="0"/>
            </a:br>
            <a:r>
              <a:rPr lang="ru-RU" dirty="0" smtClean="0"/>
              <a:t>рук</a:t>
            </a:r>
          </a:p>
        </p:txBody>
      </p:sp>
      <p:pic>
        <p:nvPicPr>
          <p:cNvPr id="5" name="Содержимое 4" descr="plechi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643063"/>
            <a:ext cx="3657600" cy="4910137"/>
          </a:xfrm>
        </p:spPr>
      </p:pic>
      <p:pic>
        <p:nvPicPr>
          <p:cNvPr id="6" name="Содержимое 5" descr="fit-Blake-Dumbbell-Bicep-C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0688" y="1643063"/>
            <a:ext cx="2333625" cy="2333625"/>
          </a:xfrm>
        </p:spPr>
      </p:pic>
      <p:pic>
        <p:nvPicPr>
          <p:cNvPr id="7" name="Рисунок 6" descr="fit-blake--triceps-kickb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143375"/>
            <a:ext cx="2879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Упражнения для развития мышц ног</a:t>
            </a:r>
          </a:p>
        </p:txBody>
      </p:sp>
      <p:pic>
        <p:nvPicPr>
          <p:cNvPr id="5" name="Содержимое 4" descr="ploskostopie_gimnasti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643063"/>
            <a:ext cx="4352925" cy="4316412"/>
          </a:xfrm>
        </p:spPr>
      </p:pic>
      <p:pic>
        <p:nvPicPr>
          <p:cNvPr id="6" name="Содержимое 5" descr="book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643063"/>
            <a:ext cx="4337050" cy="33528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5286375" cy="1143000"/>
          </a:xfr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Осанка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Осанка – это привычное положение тела, когда человек сидит, стоит или передвигается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Человек с правильной осанкой прямо держит голову, спина у него прямая, плечи на одном уровне и слегка отведены назад, живот втянут, а грудь немного выдвинута вперед.</a:t>
            </a:r>
          </a:p>
        </p:txBody>
      </p:sp>
      <p:pic>
        <p:nvPicPr>
          <p:cNvPr id="5" name="Содержимое 4" descr="_2_1_~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4429125"/>
            <a:ext cx="2022475" cy="1990725"/>
          </a:xfrm>
        </p:spPr>
      </p:pic>
      <p:pic>
        <p:nvPicPr>
          <p:cNvPr id="6" name="Рисунок 5" descr="pozv_stu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714375"/>
            <a:ext cx="21637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ravilno_hodit-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643188"/>
            <a:ext cx="22637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  <a:ln w="25400">
            <a:solidFill>
              <a:srgbClr val="CC00CC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Нарушения осанки</a:t>
            </a:r>
          </a:p>
        </p:txBody>
      </p:sp>
      <p:pic>
        <p:nvPicPr>
          <p:cNvPr id="5" name="Содержимое 4" descr="Postur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786063"/>
            <a:ext cx="3714750" cy="32178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1600200"/>
            <a:ext cx="8186737" cy="11144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человека с неправильной осанкой голова опущена, плечи сведены вперед, одно из них может быть выше, а другое ниже, живот выпячен, грудь плоская или вогнутая, спина сутулая, позвоночник может иметь боковые искривления (сколиоз).</a:t>
            </a:r>
          </a:p>
        </p:txBody>
      </p:sp>
      <p:pic>
        <p:nvPicPr>
          <p:cNvPr id="6" name="Рисунок 5" descr="skolioz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786063"/>
            <a:ext cx="47323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625" y="44624"/>
            <a:ext cx="8229600" cy="18573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 smtClean="0"/>
              <a:t>Сейчас поговорим о ФИЗИЧЕСКОЙ КУЛЬТУРЕ, которая необходима каждому человеку.</a:t>
            </a:r>
          </a:p>
        </p:txBody>
      </p:sp>
      <p:pic>
        <p:nvPicPr>
          <p:cNvPr id="6" name="Рисунок 5" descr="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206624"/>
            <a:ext cx="30480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73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941168"/>
            <a:ext cx="2428892" cy="1706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72009130_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3373430" cy="253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www.sprinter.ru/pic/big/2fc0eca62072871980daf9feb3813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094705"/>
            <a:ext cx="2664296" cy="3486423"/>
          </a:xfrm>
          <a:prstGeom prst="rect">
            <a:avLst/>
          </a:prstGeom>
          <a:noFill/>
        </p:spPr>
      </p:pic>
      <p:pic>
        <p:nvPicPr>
          <p:cNvPr id="23555" name="Picture 3" descr="C:\Users\1\Desktop\fitnes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062" y="4411004"/>
            <a:ext cx="2275706" cy="2446996"/>
          </a:xfrm>
          <a:prstGeom prst="rect">
            <a:avLst/>
          </a:prstGeom>
          <a:noFill/>
        </p:spPr>
      </p:pic>
      <p:pic>
        <p:nvPicPr>
          <p:cNvPr id="23556" name="Picture 4" descr="C:\Users\1\Desktop\information_items_13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624064"/>
            <a:ext cx="3233936" cy="323393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Осанка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 неправильной осанке позвоночник и стопы теряют способность пружинить и смягчать сотрясения и толчки при ходьбе, беге и прыжках.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Нарушается нормальная работа сердца, лёгких, желудка и других внутренних органов.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Могут появиться боли в мышцах, суставах, пояснице и стопах.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Все это ухудшает самочувствие и настроение.</a:t>
            </a:r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86625" y="1214438"/>
            <a:ext cx="1239838" cy="1900237"/>
          </a:xfrm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00625"/>
            <a:ext cx="19685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643063"/>
            <a:ext cx="14319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57688"/>
            <a:ext cx="14525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untitledмм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3214688"/>
            <a:ext cx="169068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43175"/>
          </a:xfrm>
        </p:spPr>
        <p:txBody>
          <a:bodyPr/>
          <a:lstStyle/>
          <a:p>
            <a:pPr eaLnBrk="1" hangingPunct="1"/>
            <a:r>
              <a:rPr lang="ru-RU" b="1" smtClean="0"/>
              <a:t>Главная причина нарушения осанки </a:t>
            </a:r>
            <a:r>
              <a:rPr lang="ru-RU" smtClean="0"/>
              <a:t>– это слабо развитые мышцы живота и спины.</a:t>
            </a:r>
          </a:p>
        </p:txBody>
      </p:sp>
      <p:pic>
        <p:nvPicPr>
          <p:cNvPr id="5" name="Содержимое 4" descr="83099632_1328225640_46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571875"/>
            <a:ext cx="4038600" cy="2686050"/>
          </a:xfrm>
        </p:spPr>
      </p:pic>
      <p:pic>
        <p:nvPicPr>
          <p:cNvPr id="6" name="Рисунок 5" descr="1242039508_hst03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642938"/>
            <a:ext cx="22669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286750" cy="868362"/>
          </a:xfrm>
          <a:solidFill>
            <a:srgbClr val="9999FF"/>
          </a:solidFill>
        </p:spPr>
        <p:txBody>
          <a:bodyPr/>
          <a:lstStyle/>
          <a:p>
            <a:pPr eaLnBrk="1" hangingPunct="1"/>
            <a:r>
              <a:rPr lang="ru-RU" smtClean="0"/>
              <a:t>Плоскостопие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4786313" y="1214438"/>
            <a:ext cx="4038600" cy="5357812"/>
          </a:xfrm>
          <a:solidFill>
            <a:srgbClr val="FFCCFF"/>
          </a:solidFill>
          <a:ln>
            <a:solidFill>
              <a:srgbClr val="FF0000"/>
            </a:solidFill>
            <a:prstDash val="dash"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Причины развития плоскостопия могут быть различны 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увеличение массы тела, 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работа в стоячем положении, 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уменьшение силы мышц при старении,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отсутствие тренировки у лиц сидячих профессий и т. д.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К внутренним причинам, способствующим развитию деформаций стоп, относится также наследственное предрасположение, 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к внешним причинам — перегрузка стоп, связанная с профессией (женщина с нормальным строением стопы, 7—8 часов проводящая за прилавком или в ткацком цехе, может со временем приобрести это заболевание), 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ношение нерациональной обуви (узкой, неудобной).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При ходьбе на «шпильках» происходит перераспределение нагрузки: с пятки она перемещается на область поперечного свода, который её не выдерживает, деформируется, отчего и возникает поперечное плоскостопие.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Содержимое 4" descr="плоскостопие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3071813"/>
            <a:ext cx="4038600" cy="1547812"/>
          </a:xfrm>
          <a:ln w="254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71500" y="1285875"/>
            <a:ext cx="4000500" cy="1631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Плоскостопие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изменение формы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 action="ppaction://hlinkfile" tooltip="Стопа (анатомия)"/>
              </a:rPr>
              <a:t>стопы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характеризующееся опущением её продольного и поперечного сводов.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5000625"/>
            <a:ext cx="4000500" cy="879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Плоскостопие возникает вследствие..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слабости мышц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 action="ppaction://hlinkfile" tooltip="Голень"/>
              </a:rPr>
              <a:t>голени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стопы, связочного аппарата и костей.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02-002-Fizkultura-predme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4786313"/>
            <a:ext cx="27622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857500"/>
            <a:ext cx="27908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7613" cy="258445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0000"/>
                </a:solidFill>
              </a:rPr>
              <a:t>Будьте здоровы!!!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0313" y="5143500"/>
            <a:ext cx="2400300" cy="1593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2857500"/>
            <a:ext cx="4329113" cy="16430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CC00CC"/>
                </a:solidFill>
              </a:rPr>
              <a:t>Занимайтесь физкультурой!!!</a:t>
            </a:r>
          </a:p>
        </p:txBody>
      </p:sp>
      <p:pic>
        <p:nvPicPr>
          <p:cNvPr id="6" name="Рисунок 5" descr="17-300x2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357688"/>
            <a:ext cx="22367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unligh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214313"/>
            <a:ext cx="38544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4"/>
          <p:cNvSpPr>
            <a:spLocks noGrp="1"/>
          </p:cNvSpPr>
          <p:nvPr>
            <p:ph type="body" sz="half" idx="2"/>
          </p:nvPr>
        </p:nvSpPr>
        <p:spPr>
          <a:xfrm>
            <a:off x="1571625" y="642938"/>
            <a:ext cx="5486400" cy="1928812"/>
          </a:xfrm>
        </p:spPr>
        <p:txBody>
          <a:bodyPr/>
          <a:lstStyle/>
          <a:p>
            <a:r>
              <a:rPr lang="ru-RU" b="1" dirty="0" smtClean="0"/>
              <a:t>Источники</a:t>
            </a:r>
          </a:p>
          <a:p>
            <a:endParaRPr lang="ru-RU" dirty="0" smtClean="0"/>
          </a:p>
          <a:p>
            <a:r>
              <a:rPr lang="ru-RU" dirty="0" smtClean="0"/>
              <a:t>Лях В.И. Мой друг – физкультура: </a:t>
            </a:r>
            <a:r>
              <a:rPr lang="ru-RU" dirty="0" err="1" smtClean="0"/>
              <a:t>Учебн</a:t>
            </a:r>
            <a:r>
              <a:rPr lang="ru-RU" dirty="0" smtClean="0"/>
              <a:t>. Для 1-4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 err="1" smtClean="0"/>
              <a:t>нач</a:t>
            </a:r>
            <a:r>
              <a:rPr lang="ru-RU" dirty="0" smtClean="0"/>
              <a:t>. школа. / В.И. Лях. – 3-е изд. – М.: Просвещение, 2010.</a:t>
            </a:r>
          </a:p>
          <a:p>
            <a:endParaRPr lang="ru-RU" dirty="0" smtClean="0"/>
          </a:p>
          <a:p>
            <a:r>
              <a:rPr lang="ru-RU" dirty="0" smtClean="0"/>
              <a:t>Ресурсы интернета.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2428875"/>
            <a:ext cx="3328988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Физическая культура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428625"/>
            <a:ext cx="8215313" cy="571500"/>
          </a:xfrm>
          <a:solidFill>
            <a:srgbClr val="CCEC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dirty="0" smtClean="0"/>
              <a:t>Физическая культура включает в себя …</a:t>
            </a:r>
          </a:p>
        </p:txBody>
      </p:sp>
      <p:sp>
        <p:nvSpPr>
          <p:cNvPr id="5" name="Выноска 1 (с границей) 4"/>
          <p:cNvSpPr/>
          <p:nvPr/>
        </p:nvSpPr>
        <p:spPr>
          <a:xfrm>
            <a:off x="2357438" y="5429250"/>
            <a:ext cx="4572000" cy="1143000"/>
          </a:xfrm>
          <a:prstGeom prst="accentCallout1">
            <a:avLst>
              <a:gd name="adj1" fmla="val 23946"/>
              <a:gd name="adj2" fmla="val 107066"/>
              <a:gd name="adj3" fmla="val -90602"/>
              <a:gd name="adj4" fmla="val 537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 также умение применять эти знания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повседневной жизни</a:t>
            </a:r>
          </a:p>
        </p:txBody>
      </p:sp>
      <p:sp>
        <p:nvSpPr>
          <p:cNvPr id="6" name="Выноска 1 (с границей) 5"/>
          <p:cNvSpPr/>
          <p:nvPr/>
        </p:nvSpPr>
        <p:spPr>
          <a:xfrm>
            <a:off x="357188" y="1571625"/>
            <a:ext cx="2643187" cy="714375"/>
          </a:xfrm>
          <a:prstGeom prst="accentCallout1">
            <a:avLst>
              <a:gd name="adj1" fmla="val 63113"/>
              <a:gd name="adj2" fmla="val 108030"/>
              <a:gd name="adj3" fmla="val 92055"/>
              <a:gd name="adj4" fmla="val 1289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занятия физическими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упражнениями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Выноска 1 (с границей) 7"/>
          <p:cNvSpPr/>
          <p:nvPr/>
        </p:nvSpPr>
        <p:spPr>
          <a:xfrm>
            <a:off x="285750" y="3643313"/>
            <a:ext cx="2643188" cy="714375"/>
          </a:xfrm>
          <a:prstGeom prst="accentCallout1">
            <a:avLst>
              <a:gd name="adj1" fmla="val 28447"/>
              <a:gd name="adj2" fmla="val 108030"/>
              <a:gd name="adj3" fmla="val 14561"/>
              <a:gd name="adj4" fmla="val 1251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знания о своем организме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Выноска 1 (с границей) 8"/>
          <p:cNvSpPr/>
          <p:nvPr/>
        </p:nvSpPr>
        <p:spPr>
          <a:xfrm>
            <a:off x="285750" y="4500563"/>
            <a:ext cx="2643188" cy="714375"/>
          </a:xfrm>
          <a:prstGeom prst="accentCallout1">
            <a:avLst>
              <a:gd name="adj1" fmla="val 28447"/>
              <a:gd name="adj2" fmla="val 108030"/>
              <a:gd name="adj3" fmla="val -21641"/>
              <a:gd name="adj4" fmla="val 1258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 личной гигиене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Выноска 1 (с границей) 9"/>
          <p:cNvSpPr/>
          <p:nvPr/>
        </p:nvSpPr>
        <p:spPr>
          <a:xfrm>
            <a:off x="6072188" y="1571625"/>
            <a:ext cx="2643187" cy="714375"/>
          </a:xfrm>
          <a:prstGeom prst="accentCallout1">
            <a:avLst>
              <a:gd name="adj1" fmla="val 67114"/>
              <a:gd name="adj2" fmla="val -8726"/>
              <a:gd name="adj3" fmla="val 98722"/>
              <a:gd name="adj4" fmla="val -303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 закаливании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Выноска 1 (с границей) 11"/>
          <p:cNvSpPr/>
          <p:nvPr/>
        </p:nvSpPr>
        <p:spPr>
          <a:xfrm>
            <a:off x="6143625" y="3643313"/>
            <a:ext cx="2643188" cy="714375"/>
          </a:xfrm>
          <a:prstGeom prst="accentCallout1">
            <a:avLst>
              <a:gd name="adj1" fmla="val 49780"/>
              <a:gd name="adj2" fmla="val -8366"/>
              <a:gd name="adj3" fmla="val 20056"/>
              <a:gd name="adj4" fmla="val -2889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 режиме дня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Выноска 1 (с границей) 12"/>
          <p:cNvSpPr/>
          <p:nvPr/>
        </p:nvSpPr>
        <p:spPr>
          <a:xfrm>
            <a:off x="6143625" y="4572000"/>
            <a:ext cx="2643188" cy="714375"/>
          </a:xfrm>
          <a:prstGeom prst="accentCallout1">
            <a:avLst>
              <a:gd name="adj1" fmla="val 33780"/>
              <a:gd name="adj2" fmla="val -8726"/>
              <a:gd name="adj3" fmla="val -1277"/>
              <a:gd name="adj4" fmla="val -310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 правильном питании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99" grpId="0" build="p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Физическая культура помогает человеку…</a:t>
            </a:r>
          </a:p>
        </p:txBody>
      </p:sp>
      <p:pic>
        <p:nvPicPr>
          <p:cNvPr id="5123" name="Содержимое 4" descr="post-68800-128763077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75" y="2428875"/>
            <a:ext cx="2071688" cy="2071688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42938" y="1214438"/>
            <a:ext cx="2571750" cy="1000125"/>
          </a:xfrm>
          <a:prstGeom prst="wedgeRoundRectCallout">
            <a:avLst>
              <a:gd name="adj1" fmla="val 57732"/>
              <a:gd name="adj2" fmla="val 7103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совершенствоваться, укреплять здоровье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7188" y="2428875"/>
            <a:ext cx="2571750" cy="1000125"/>
          </a:xfrm>
          <a:prstGeom prst="wedgeRoundRectCallout">
            <a:avLst>
              <a:gd name="adj1" fmla="val 65892"/>
              <a:gd name="adj2" fmla="val 340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меньше болеть, правильно расти и развиваться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57250" y="4929188"/>
            <a:ext cx="2643188" cy="1071562"/>
          </a:xfrm>
          <a:prstGeom prst="wedgeRoundRectCallout">
            <a:avLst>
              <a:gd name="adj1" fmla="val 73190"/>
              <a:gd name="adj2" fmla="val -458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правильную осанку,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крепкие мускулы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00750" y="1214438"/>
            <a:ext cx="2571750" cy="1000125"/>
          </a:xfrm>
          <a:prstGeom prst="wedgeRoundRectCallout">
            <a:avLst>
              <a:gd name="adj1" fmla="val -53007"/>
              <a:gd name="adj2" fmla="val 708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хорошее самочувствие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86500" y="2428875"/>
            <a:ext cx="2571750" cy="1000125"/>
          </a:xfrm>
          <a:prstGeom prst="wedgeRoundRectCallout">
            <a:avLst>
              <a:gd name="adj1" fmla="val -64118"/>
              <a:gd name="adj2" fmla="val 3674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бодро и жизнерадостное настроение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000750" y="4857750"/>
            <a:ext cx="2571750" cy="1000125"/>
          </a:xfrm>
          <a:prstGeom prst="wedgeRoundRectCallout">
            <a:avLst>
              <a:gd name="adj1" fmla="val -73008"/>
              <a:gd name="adj2" fmla="val -451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найти много хороших друзей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000750" y="3571875"/>
            <a:ext cx="2928938" cy="1000125"/>
          </a:xfrm>
          <a:prstGeom prst="wedgeRoundRectCallout">
            <a:avLst>
              <a:gd name="adj1" fmla="val -60045"/>
              <a:gd name="adj2" fmla="val -337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стать волевым, дисциплинированным, смелым, решительным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57188" y="3571875"/>
            <a:ext cx="2571750" cy="1214438"/>
          </a:xfrm>
          <a:prstGeom prst="wedgeRoundRectCallout">
            <a:avLst>
              <a:gd name="adj1" fmla="val 66621"/>
              <a:gd name="adj2" fmla="val -2834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иметь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красивую фигуру,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615238" cy="857250"/>
          </a:xfrm>
          <a:solidFill>
            <a:srgbClr val="FF99FF"/>
          </a:solidFill>
          <a:ln w="25400">
            <a:solidFill>
              <a:srgbClr val="CC00CC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Твой организм</a:t>
            </a:r>
          </a:p>
        </p:txBody>
      </p:sp>
      <p:sp>
        <p:nvSpPr>
          <p:cNvPr id="6147" name="Содержимое 4"/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18399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Чтобы занятия физкультурой и спортом приносили только пользу, нужно знать свой организм.</a:t>
            </a:r>
          </a:p>
        </p:txBody>
      </p:sp>
      <p:pic>
        <p:nvPicPr>
          <p:cNvPr id="4" name="Рисунок 3" descr="47_pic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786063"/>
            <a:ext cx="221456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_1_~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786063"/>
            <a:ext cx="20431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ak_priucjit_rebenka_chita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21468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ain-5057-7e9298460a800c6708310127f507776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4500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rgbClr val="FF99FF"/>
          </a:solidFill>
          <a:ln w="25400">
            <a:solidFill>
              <a:srgbClr val="CC00CC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Основные части тела человека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285875" y="1214438"/>
            <a:ext cx="7143750" cy="12144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smtClean="0"/>
              <a:t>Рассмотрите внимательно рисунок.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/>
              <a:t>Назовите основные части тела человека.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7172" name="Рисунок 4" descr="тело человека035 -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714625"/>
            <a:ext cx="332263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063" y="2786063"/>
            <a:ext cx="2071687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Голова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3500438"/>
            <a:ext cx="2071688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Грудь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286250"/>
            <a:ext cx="2071688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/>
              <a:t>   Туловище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8" y="5143500"/>
            <a:ext cx="2071687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Живот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00" y="3357563"/>
            <a:ext cx="2071688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Шея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00" y="4071938"/>
            <a:ext cx="2071688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Спина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500" y="5072063"/>
            <a:ext cx="2071688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Рука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500" y="5857875"/>
            <a:ext cx="2071688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Нога</a:t>
            </a:r>
          </a:p>
        </p:txBody>
      </p:sp>
      <p:cxnSp>
        <p:nvCxnSpPr>
          <p:cNvPr id="15" name="Прямая со стрелкой 14"/>
          <p:cNvCxnSpPr>
            <a:endCxn id="6" idx="3"/>
          </p:cNvCxnSpPr>
          <p:nvPr/>
        </p:nvCxnSpPr>
        <p:spPr>
          <a:xfrm rot="10800000" flipV="1">
            <a:off x="2571750" y="2928938"/>
            <a:ext cx="785813" cy="71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39" idx="3"/>
          </p:cNvCxnSpPr>
          <p:nvPr/>
        </p:nvCxnSpPr>
        <p:spPr>
          <a:xfrm rot="10800000" flipV="1">
            <a:off x="2643188" y="3571875"/>
            <a:ext cx="928687" cy="142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428876" y="3571875"/>
            <a:ext cx="857250" cy="7143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500313" y="4214813"/>
            <a:ext cx="857250" cy="142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3"/>
          </p:cNvCxnSpPr>
          <p:nvPr/>
        </p:nvCxnSpPr>
        <p:spPr>
          <a:xfrm rot="5400000">
            <a:off x="2214563" y="4143375"/>
            <a:ext cx="1428750" cy="10001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3" idx="3"/>
          </p:cNvCxnSpPr>
          <p:nvPr/>
        </p:nvCxnSpPr>
        <p:spPr>
          <a:xfrm rot="10800000" flipV="1">
            <a:off x="2643188" y="5429250"/>
            <a:ext cx="714375" cy="6429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0" idx="1"/>
          </p:cNvCxnSpPr>
          <p:nvPr/>
        </p:nvCxnSpPr>
        <p:spPr>
          <a:xfrm flipV="1">
            <a:off x="5357813" y="3571875"/>
            <a:ext cx="928687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1" idx="1"/>
          </p:cNvCxnSpPr>
          <p:nvPr/>
        </p:nvCxnSpPr>
        <p:spPr>
          <a:xfrm>
            <a:off x="5357813" y="4214813"/>
            <a:ext cx="928687" cy="71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2" idx="1"/>
          </p:cNvCxnSpPr>
          <p:nvPr/>
        </p:nvCxnSpPr>
        <p:spPr>
          <a:xfrm rot="16200000" flipH="1">
            <a:off x="5679281" y="4679157"/>
            <a:ext cx="714375" cy="5000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2000250" y="3500438"/>
            <a:ext cx="642938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928813" y="2786063"/>
            <a:ext cx="642937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785938" y="5143500"/>
            <a:ext cx="642937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857375" y="4286250"/>
            <a:ext cx="642938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86500" y="3357563"/>
            <a:ext cx="642938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00250" y="5857875"/>
            <a:ext cx="642938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286500" y="5072063"/>
            <a:ext cx="642938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86500" y="4071938"/>
            <a:ext cx="642938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  <a:solidFill>
            <a:srgbClr val="66CCFF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Внутренние органы человека.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2828925"/>
          </a:xfrm>
        </p:spPr>
        <p:txBody>
          <a:bodyPr/>
          <a:lstStyle/>
          <a:p>
            <a:pPr eaLnBrk="1" hangingPunct="1"/>
            <a:r>
              <a:rPr lang="ru-RU" smtClean="0"/>
              <a:t>Организм человека состоит из органов.</a:t>
            </a:r>
          </a:p>
          <a:p>
            <a:pPr eaLnBrk="1" hangingPunct="1"/>
            <a:r>
              <a:rPr lang="ru-RU" smtClean="0"/>
              <a:t>Каждый орган выполняет определенную работу.</a:t>
            </a:r>
          </a:p>
          <a:p>
            <a:pPr eaLnBrk="1" hangingPunct="1"/>
            <a:r>
              <a:rPr lang="ru-RU" smtClean="0"/>
              <a:t>Все органы здорового человека действуют слажено, как единое целое.</a:t>
            </a:r>
          </a:p>
        </p:txBody>
      </p:sp>
      <p:pic>
        <p:nvPicPr>
          <p:cNvPr id="8196" name="Рисунок 7" descr="6029537-nzn-n-n--n-----nfn-n-----n--n------n - копия (6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5214938"/>
            <a:ext cx="1162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8" descr="6029537-nzn-n-n--n-----nfn-n-----n--n------n - копия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143375"/>
            <a:ext cx="1323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9" descr="6029537-nzn-n-n--n-----nfn-n-----n--n------n - копи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143375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10" descr="6029537-nzn-n-n--n-----nfn-n-----n--n------n - копия (3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5214938"/>
            <a:ext cx="10572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1" descr="6029537-nzn-n-n--n-----nfn-n-----n--n------n - копия (4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4143375"/>
            <a:ext cx="1352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2" descr="6029537-nzn-n-n--n-----nfn-n-----n--n------n - копия (5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38" y="51435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  <a:solidFill>
            <a:srgbClr val="00B0F0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Основные внутренние органы</a:t>
            </a:r>
          </a:p>
        </p:txBody>
      </p:sp>
      <p:pic>
        <p:nvPicPr>
          <p:cNvPr id="9219" name="Содержимое 4" descr="alzey-orga-mann -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38" y="1643063"/>
            <a:ext cx="2736850" cy="4525962"/>
          </a:xfrm>
        </p:spPr>
      </p:pic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>
          <a:xfrm>
            <a:off x="5786438" y="1600200"/>
            <a:ext cx="2900362" cy="37576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Назовите основные внутренние органы и подумайте, какую работу они выполняют.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71625"/>
            <a:ext cx="2143125" cy="500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Головной мозг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857500"/>
            <a:ext cx="2143125" cy="500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Легкие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500438"/>
            <a:ext cx="2143125" cy="500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Печень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143375"/>
            <a:ext cx="2143125" cy="500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Желудок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786313"/>
            <a:ext cx="2143125" cy="500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Кишечник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8635" y="2214563"/>
            <a:ext cx="2143125" cy="500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Сердце</a:t>
            </a:r>
          </a:p>
        </p:txBody>
      </p:sp>
      <p:cxnSp>
        <p:nvCxnSpPr>
          <p:cNvPr id="12" name="Прямая со стрелкой 11"/>
          <p:cNvCxnSpPr>
            <a:endCxn id="5" idx="3"/>
          </p:cNvCxnSpPr>
          <p:nvPr/>
        </p:nvCxnSpPr>
        <p:spPr>
          <a:xfrm rot="10800000">
            <a:off x="2394645" y="1820863"/>
            <a:ext cx="1357312" cy="1079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786063" y="2500313"/>
            <a:ext cx="1428750" cy="857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786063" y="3786188"/>
            <a:ext cx="1357312" cy="1079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786063" y="4214813"/>
            <a:ext cx="1785937" cy="142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786063" y="4929188"/>
            <a:ext cx="1428750" cy="71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786063" y="3143250"/>
            <a:ext cx="1071562" cy="285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143125" y="1571625"/>
            <a:ext cx="642938" cy="500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3125" y="2214563"/>
            <a:ext cx="642938" cy="500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3125" y="2857500"/>
            <a:ext cx="642938" cy="500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43125" y="3500438"/>
            <a:ext cx="642938" cy="500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3125" y="4143375"/>
            <a:ext cx="642938" cy="500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3125" y="4786313"/>
            <a:ext cx="642938" cy="500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214538291.jpg"/>
          <p:cNvPicPr>
            <a:picLocks noChangeAspect="1"/>
          </p:cNvPicPr>
          <p:nvPr/>
        </p:nvPicPr>
        <p:blipFill>
          <a:blip r:embed="rId2" cstate="print"/>
          <a:srcRect r="54263"/>
          <a:stretch>
            <a:fillRect/>
          </a:stretch>
        </p:blipFill>
        <p:spPr bwMode="auto">
          <a:xfrm>
            <a:off x="3779912" y="1988839"/>
            <a:ext cx="2232248" cy="34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7544" y="285750"/>
            <a:ext cx="3471862" cy="1143000"/>
          </a:xfr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/>
          <a:lstStyle/>
          <a:p>
            <a:pPr eaLnBrk="1" hangingPunct="1"/>
            <a:r>
              <a:rPr lang="ru-RU" dirty="0" smtClean="0"/>
              <a:t>Скелет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96" y="1600200"/>
            <a:ext cx="4038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Скелет состоит из </a:t>
            </a:r>
            <a:r>
              <a:rPr lang="ru-RU" i="1" dirty="0" smtClean="0"/>
              <a:t>костей</a:t>
            </a:r>
            <a:r>
              <a:rPr lang="ru-RU" dirty="0" smtClean="0"/>
              <a:t>. Их у человека более 200.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Кости соединены </a:t>
            </a:r>
            <a:r>
              <a:rPr lang="ru-RU" i="1" dirty="0" smtClean="0"/>
              <a:t>суставами.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 скелета в большей степени зависит форма и размер тела.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Скелет не только опора тела, но и защита внутренних органов от травм и внешних воздействий.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Физические упражнения развивают </a:t>
            </a:r>
            <a:r>
              <a:rPr lang="ru-RU" i="1" dirty="0" smtClean="0"/>
              <a:t>гибкость</a:t>
            </a:r>
            <a:r>
              <a:rPr lang="ru-RU" dirty="0" smtClean="0"/>
              <a:t> суставов.</a:t>
            </a:r>
          </a:p>
        </p:txBody>
      </p:sp>
      <p:pic>
        <p:nvPicPr>
          <p:cNvPr id="7" name="Содержимое 6" descr="1_1_~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72188" y="500063"/>
            <a:ext cx="2870200" cy="4525962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694</Words>
  <Application>Microsoft Office PowerPoint</Application>
  <PresentationFormat>Экран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Что такое  физическая культура</vt:lpstr>
      <vt:lpstr>Слайд 2</vt:lpstr>
      <vt:lpstr>Физическая культура</vt:lpstr>
      <vt:lpstr>Физическая культура помогает человеку…</vt:lpstr>
      <vt:lpstr>Твой организм</vt:lpstr>
      <vt:lpstr>Основные части тела человека</vt:lpstr>
      <vt:lpstr>Внутренние органы человека.</vt:lpstr>
      <vt:lpstr>Основные внутренние органы</vt:lpstr>
      <vt:lpstr>Скелет</vt:lpstr>
      <vt:lpstr>Скелет</vt:lpstr>
      <vt:lpstr>Мышцы</vt:lpstr>
      <vt:lpstr>Работа мышц</vt:lpstr>
      <vt:lpstr>Мышцы</vt:lpstr>
      <vt:lpstr>Упражнения для развития мышц спины</vt:lpstr>
      <vt:lpstr>Упражнения для развития мышц живота</vt:lpstr>
      <vt:lpstr>Упражнения для развития мышц рук</vt:lpstr>
      <vt:lpstr>Упражнения для развития мышц ног</vt:lpstr>
      <vt:lpstr>Осанка</vt:lpstr>
      <vt:lpstr>Нарушения осанки</vt:lpstr>
      <vt:lpstr>Осанка</vt:lpstr>
      <vt:lpstr>Слайд 21</vt:lpstr>
      <vt:lpstr>Плоскостопие</vt:lpstr>
      <vt:lpstr>Будьте здоровы!!!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физическая культура</dc:title>
  <dc:creator>Irina</dc:creator>
  <cp:lastModifiedBy>1</cp:lastModifiedBy>
  <cp:revision>59</cp:revision>
  <dcterms:created xsi:type="dcterms:W3CDTF">2012-03-17T17:29:40Z</dcterms:created>
  <dcterms:modified xsi:type="dcterms:W3CDTF">2012-09-11T15:11:15Z</dcterms:modified>
</cp:coreProperties>
</file>