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323" r:id="rId2"/>
    <p:sldId id="322" r:id="rId3"/>
    <p:sldId id="262" r:id="rId4"/>
    <p:sldId id="261" r:id="rId5"/>
    <p:sldId id="316" r:id="rId6"/>
    <p:sldId id="256" r:id="rId7"/>
    <p:sldId id="258" r:id="rId8"/>
    <p:sldId id="260" r:id="rId9"/>
    <p:sldId id="308" r:id="rId10"/>
    <p:sldId id="266" r:id="rId11"/>
    <p:sldId id="268" r:id="rId12"/>
    <p:sldId id="309" r:id="rId13"/>
    <p:sldId id="270" r:id="rId14"/>
    <p:sldId id="271" r:id="rId15"/>
    <p:sldId id="272" r:id="rId16"/>
    <p:sldId id="274" r:id="rId17"/>
    <p:sldId id="310" r:id="rId18"/>
    <p:sldId id="275" r:id="rId19"/>
    <p:sldId id="276" r:id="rId20"/>
    <p:sldId id="277" r:id="rId21"/>
    <p:sldId id="278" r:id="rId22"/>
    <p:sldId id="265" r:id="rId23"/>
    <p:sldId id="264" r:id="rId24"/>
    <p:sldId id="279" r:id="rId25"/>
    <p:sldId id="280" r:id="rId26"/>
    <p:sldId id="283" r:id="rId27"/>
    <p:sldId id="284" r:id="rId28"/>
    <p:sldId id="311" r:id="rId29"/>
    <p:sldId id="312" r:id="rId30"/>
    <p:sldId id="285" r:id="rId31"/>
    <p:sldId id="321" r:id="rId32"/>
    <p:sldId id="287" r:id="rId33"/>
    <p:sldId id="288" r:id="rId34"/>
    <p:sldId id="320" r:id="rId35"/>
    <p:sldId id="290" r:id="rId36"/>
    <p:sldId id="291" r:id="rId37"/>
    <p:sldId id="319" r:id="rId38"/>
    <p:sldId id="293" r:id="rId39"/>
    <p:sldId id="294" r:id="rId40"/>
    <p:sldId id="318" r:id="rId41"/>
    <p:sldId id="313" r:id="rId42"/>
    <p:sldId id="296" r:id="rId43"/>
    <p:sldId id="299" r:id="rId44"/>
    <p:sldId id="300" r:id="rId45"/>
    <p:sldId id="301" r:id="rId46"/>
    <p:sldId id="314" r:id="rId47"/>
    <p:sldId id="304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6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135" autoAdjust="0"/>
    <p:restoredTop sz="97330" autoAdjust="0"/>
  </p:normalViewPr>
  <p:slideViewPr>
    <p:cSldViewPr>
      <p:cViewPr varScale="1">
        <p:scale>
          <a:sx n="98" d="100"/>
          <a:sy n="98" d="100"/>
        </p:scale>
        <p:origin x="-1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7171FD-5DB2-40F6-9EC9-BD1DA4740C2C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10C6B2-E528-4795-8F32-7818BAF7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EA38D-30C2-488E-940F-CE0CFE383D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0C97F0-8DE5-4109-9207-2C7857E1E90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BE57C-5BF2-43F9-8A9B-454423AA13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80F07-3160-4D11-8600-0BD510B3A7D8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CC6F9-39C2-41EE-B3C1-4713F0CEA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A3A2-BCE7-4D11-A20D-300673B2293D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ADDD-F262-4473-ADFF-8827A1F8B1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1E0F-79AF-45A4-9A59-65C073BE8F8C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146E-900A-439D-884A-6B93DC2AC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995F16-14F5-4EE0-A446-3087ECF9DE06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BEEB91-DB00-4C53-8B1B-E02A533EBB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1A181-9A2E-4912-A2D4-9A1426BA9505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8385-B714-4EE7-A003-90FFB9E424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145D-82AF-4BDC-BA53-EA911B1EBB32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4C24-A7F0-42D5-99C7-F545BB20C0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6EC7C-E5D2-4316-A66F-4C25407333F4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2EE2-0627-41A6-9EDD-660DA9B4B9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189D7A-67E1-4D60-9BB3-C944500C88C5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030EDB-A894-42BC-B0CD-9B9F98546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8E67-EA66-4CD9-9E00-6CFF1BDF6299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96DF-6568-468F-974C-033F579AE9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07E3A0-22F0-495D-9419-47827314609D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846CD1-5D7F-4C6C-AAC1-E5259E090C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A5A86B-B036-46D0-B7CA-4260152542DA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9F45F6-1C01-42E4-9BF3-22A88E21C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4B75EF5-4867-41DC-8263-52918E06111D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BCC74EC-54D8-472D-9A26-E099AF51EA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53" r:id="rId4"/>
    <p:sldLayoutId id="2147483754" r:id="rId5"/>
    <p:sldLayoutId id="2147483761" r:id="rId6"/>
    <p:sldLayoutId id="2147483755" r:id="rId7"/>
    <p:sldLayoutId id="2147483762" r:id="rId8"/>
    <p:sldLayoutId id="2147483763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image" Target="../media/image28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40.emf"/><Relationship Id="rId5" Type="http://schemas.openxmlformats.org/officeDocument/2006/relationships/image" Target="../media/image35.emf"/><Relationship Id="rId10" Type="http://schemas.openxmlformats.org/officeDocument/2006/relationships/image" Target="../media/image39.emf"/><Relationship Id="rId4" Type="http://schemas.openxmlformats.org/officeDocument/2006/relationships/image" Target="../media/image34.emf"/><Relationship Id="rId9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Local%20Settings/Temp/Rar$DI00.500/&#1057;&#1058;&#1067;%20&#1057;&#1059;&#1044;&#1045;&#1049;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0" y="642938"/>
            <a:ext cx="6172200" cy="47863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700" cap="none" smtClean="0"/>
              <a:t/>
            </a:r>
            <a:br>
              <a:rPr lang="ru-RU" sz="2700" cap="none" smtClean="0"/>
            </a:br>
            <a:endParaRPr lang="ru-RU" sz="2700" cap="none" smtClean="0"/>
          </a:p>
        </p:txBody>
      </p:sp>
      <p:pic>
        <p:nvPicPr>
          <p:cNvPr id="8197" name="Picture 5" descr="Photo 0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928934"/>
            <a:ext cx="2546341" cy="3819512"/>
          </a:xfrm>
          <a:prstGeom prst="rect">
            <a:avLst/>
          </a:prstGeom>
          <a:noFill/>
        </p:spPr>
      </p:pic>
      <p:pic>
        <p:nvPicPr>
          <p:cNvPr id="8198" name="Picture 6" descr="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2700337" cy="2700338"/>
          </a:xfrm>
          <a:prstGeom prst="rect">
            <a:avLst/>
          </a:prstGeom>
          <a:noFill/>
        </p:spPr>
      </p:pic>
      <p:pic>
        <p:nvPicPr>
          <p:cNvPr id="8199" name="Picture 7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9525"/>
            <a:ext cx="3167063" cy="2635250"/>
          </a:xfrm>
          <a:prstGeom prst="rect">
            <a:avLst/>
          </a:prstGeom>
          <a:noFill/>
        </p:spPr>
      </p:pic>
      <p:pic>
        <p:nvPicPr>
          <p:cNvPr id="8200" name="Picture 8" descr="017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628775"/>
            <a:ext cx="704850" cy="962025"/>
          </a:xfrm>
          <a:prstGeom prst="rect">
            <a:avLst/>
          </a:prstGeom>
          <a:noFill/>
        </p:spPr>
      </p:pic>
      <p:pic>
        <p:nvPicPr>
          <p:cNvPr id="8201" name="Picture 9" descr="d8f3ed2ca3aaaf6b921da3369d3c49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284538"/>
            <a:ext cx="3932254" cy="3506260"/>
          </a:xfrm>
          <a:prstGeom prst="rect">
            <a:avLst/>
          </a:prstGeom>
          <a:noFill/>
        </p:spPr>
      </p:pic>
      <p:pic>
        <p:nvPicPr>
          <p:cNvPr id="8203" name="Picture 11" descr="4ce899caf817093703725e689e732e9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1484313"/>
            <a:ext cx="1066800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СВЯЗАННЫЕ С ИГРОВЫМ ВРЕМЕНЕМ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81138" y="2362200"/>
            <a:ext cx="1609725" cy="3886200"/>
          </a:xfrm>
        </p:spPr>
      </p:pic>
      <p:sp>
        <p:nvSpPr>
          <p:cNvPr id="17412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1285875"/>
            <a:ext cx="3657600" cy="942975"/>
          </a:xfrm>
        </p:spPr>
        <p:txBody>
          <a:bodyPr/>
          <a:lstStyle/>
          <a:p>
            <a:pPr algn="ctr" eaLnBrk="1" hangingPunct="1"/>
            <a:r>
              <a:rPr lang="ru-RU" smtClean="0"/>
              <a:t>ОСТАНОВА ЧАСОВ</a:t>
            </a:r>
          </a:p>
        </p:txBody>
      </p:sp>
      <p:sp>
        <p:nvSpPr>
          <p:cNvPr id="17413" name="Текст 9"/>
          <p:cNvSpPr>
            <a:spLocks noGrp="1"/>
          </p:cNvSpPr>
          <p:nvPr>
            <p:ph type="body" sz="quarter" idx="3"/>
          </p:nvPr>
        </p:nvSpPr>
        <p:spPr>
          <a:xfrm>
            <a:off x="4343400" y="1285875"/>
            <a:ext cx="3657600" cy="942975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r>
              <a:rPr lang="ru-RU" smtClean="0"/>
              <a:t>ОСТАНОВКА ЧАСОВ ПРИ ФОЛЕ</a:t>
            </a:r>
          </a:p>
          <a:p>
            <a:pPr eaLnBrk="1" hangingPunct="1"/>
            <a:endParaRPr lang="ru-RU" smtClean="0"/>
          </a:p>
        </p:txBody>
      </p:sp>
      <p:pic>
        <p:nvPicPr>
          <p:cNvPr id="17414" name="Содержимое 4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60875" y="2362200"/>
            <a:ext cx="34798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СВЯЗАННЫЕ С ИГРОВЫМ ВРЕМЕНЕМ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5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09625" y="2362200"/>
            <a:ext cx="2952750" cy="3886200"/>
          </a:xfrm>
        </p:spPr>
      </p:pic>
      <p:sp>
        <p:nvSpPr>
          <p:cNvPr id="18436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ru-RU" smtClean="0"/>
              <a:t>ВКЛЮЧЕНИЕ ВРЕМЕНИ</a:t>
            </a:r>
          </a:p>
        </p:txBody>
      </p:sp>
      <p:sp>
        <p:nvSpPr>
          <p:cNvPr id="18437" name="Текст 9"/>
          <p:cNvSpPr>
            <a:spLocks noGrp="1"/>
          </p:cNvSpPr>
          <p:nvPr>
            <p:ph type="body" sz="quarter" idx="3"/>
          </p:nvPr>
        </p:nvSpPr>
        <p:spPr>
          <a:xfrm>
            <a:off x="4343400" y="1357313"/>
            <a:ext cx="3657600" cy="87153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algn="ctr" eaLnBrk="1" hangingPunct="1"/>
            <a:r>
              <a:rPr lang="ru-RU" smtClean="0"/>
              <a:t>НОВЫЙ ОТСЧЕТ 24 СЕКУНД</a:t>
            </a:r>
          </a:p>
          <a:p>
            <a:pPr algn="ctr" eaLnBrk="1" hangingPunct="1"/>
            <a:endParaRPr lang="ru-RU" smtClean="0"/>
          </a:p>
        </p:txBody>
      </p:sp>
      <p:pic>
        <p:nvPicPr>
          <p:cNvPr id="18438" name="Содержимое 4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2357438"/>
            <a:ext cx="26352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DeflateBottom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АДМИНИСТРАТИВНЫЕ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9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АДМИНИСТРАТИВНЫЕ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428875"/>
            <a:ext cx="2276475" cy="3951288"/>
          </a:xfrm>
        </p:spPr>
      </p:pic>
      <p:sp>
        <p:nvSpPr>
          <p:cNvPr id="20484" name="Содержимое 10"/>
          <p:cNvSpPr>
            <a:spLocks noGrp="1"/>
          </p:cNvSpPr>
          <p:nvPr>
            <p:ph sz="quarter" idx="4"/>
          </p:nvPr>
        </p:nvSpPr>
        <p:spPr>
          <a:xfrm>
            <a:off x="4143375" y="2714625"/>
            <a:ext cx="4543425" cy="341153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     Команда может заменить игрока (-ов), когда появляется возможность для замены: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smtClean="0"/>
              <a:t>Мяч становится мертвым, игровые часы остановлены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2000" smtClean="0"/>
              <a:t>Мяч становится мертвым после последнего или единственного штрафного броска</a:t>
            </a:r>
          </a:p>
        </p:txBody>
      </p:sp>
      <p:sp>
        <p:nvSpPr>
          <p:cNvPr id="20485" name="Текст 8"/>
          <p:cNvSpPr>
            <a:spLocks noGrp="1"/>
          </p:cNvSpPr>
          <p:nvPr>
            <p:ph type="body" sz="quarter" idx="1"/>
          </p:nvPr>
        </p:nvSpPr>
        <p:spPr>
          <a:xfrm>
            <a:off x="642938" y="1535113"/>
            <a:ext cx="2428875" cy="639762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ЗАМЕНА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571875" y="1535113"/>
            <a:ext cx="5114925" cy="1108075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Замена</a:t>
            </a:r>
            <a:r>
              <a:rPr lang="ru-RU" dirty="0" smtClean="0"/>
              <a:t> – это остановка игры по просьбе запасного для того, чтобы стать запасным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АДМИНИСТРАТИВНЫЕ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7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84425"/>
            <a:ext cx="3657600" cy="3841750"/>
          </a:xfrm>
        </p:spPr>
      </p:pic>
      <p:sp>
        <p:nvSpPr>
          <p:cNvPr id="21508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1357313"/>
            <a:ext cx="3657600" cy="871537"/>
          </a:xfrm>
        </p:spPr>
        <p:txBody>
          <a:bodyPr/>
          <a:lstStyle/>
          <a:p>
            <a:pPr algn="ctr" eaLnBrk="1" hangingPunct="1"/>
            <a:r>
              <a:rPr lang="ru-RU" smtClean="0"/>
              <a:t>ПРИГЛАШЕНИЕ НА ИГРОВУЮ ПЛОЩАДКУ</a:t>
            </a:r>
          </a:p>
        </p:txBody>
      </p:sp>
      <p:sp>
        <p:nvSpPr>
          <p:cNvPr id="21509" name="Текст 9"/>
          <p:cNvSpPr>
            <a:spLocks noGrp="1"/>
          </p:cNvSpPr>
          <p:nvPr>
            <p:ph type="body" sz="quarter" idx="3"/>
          </p:nvPr>
        </p:nvSpPr>
        <p:spPr>
          <a:xfrm>
            <a:off x="4343400" y="1357313"/>
            <a:ext cx="3657600" cy="87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r>
              <a:rPr lang="ru-RU" smtClean="0"/>
              <a:t>СВЯЗЬ МЕЖДУ СУДЬЯМИ И СУДЬЯМИ ЗА СТОЛИКОМ</a:t>
            </a:r>
          </a:p>
          <a:p>
            <a:pPr eaLnBrk="1" hangingPunct="1"/>
            <a:endParaRPr lang="ru-RU" smtClean="0"/>
          </a:p>
        </p:txBody>
      </p:sp>
      <p:pic>
        <p:nvPicPr>
          <p:cNvPr id="21510" name="Содержимое 4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89438" y="2362200"/>
            <a:ext cx="3622675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АДМИНИСТРАТИВНЫЕ</a:t>
            </a:r>
            <a:endParaRPr lang="ru-RU" dirty="0"/>
          </a:p>
        </p:txBody>
      </p:sp>
      <p:pic>
        <p:nvPicPr>
          <p:cNvPr id="22531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214563"/>
            <a:ext cx="2554288" cy="3951287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000500" y="2174875"/>
            <a:ext cx="4357688" cy="39512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Каждый тайм-аут должен длиться  одну (1) минуту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Команде предоставляется два (2)тайм-аута в течении первой половины; три (3) – в любое время в течении второй половины и один (1) – в любое время в течении каждого дополнительного периода</a:t>
            </a:r>
            <a:endParaRPr lang="ru-RU" dirty="0"/>
          </a:p>
        </p:txBody>
      </p:sp>
      <p:sp>
        <p:nvSpPr>
          <p:cNvPr id="22533" name="Текст 8"/>
          <p:cNvSpPr>
            <a:spLocks noGrp="1"/>
          </p:cNvSpPr>
          <p:nvPr>
            <p:ph type="body" sz="quarter" idx="1"/>
          </p:nvPr>
        </p:nvSpPr>
        <p:spPr>
          <a:xfrm>
            <a:off x="571500" y="1535113"/>
            <a:ext cx="2643188" cy="536575"/>
          </a:xfrm>
        </p:spPr>
        <p:txBody>
          <a:bodyPr/>
          <a:lstStyle/>
          <a:p>
            <a:pPr algn="ctr" eaLnBrk="1" hangingPunct="1"/>
            <a:r>
              <a:rPr lang="ru-RU" u="sng" smtClean="0"/>
              <a:t>ТАЙМ-АУТ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713163" cy="6397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Тайм-аут</a:t>
            </a:r>
            <a:r>
              <a:rPr lang="ru-RU" dirty="0" smtClean="0"/>
              <a:t> – остановка игры по просьбе тренера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АДМИНИСТРАТИВНЫЕ</a:t>
            </a:r>
            <a:endParaRPr lang="ru-RU" dirty="0"/>
          </a:p>
        </p:txBody>
      </p:sp>
      <p:pic>
        <p:nvPicPr>
          <p:cNvPr id="23555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643188"/>
            <a:ext cx="3714750" cy="2786062"/>
          </a:xfrm>
        </p:spPr>
      </p:pic>
      <p:sp>
        <p:nvSpPr>
          <p:cNvPr id="23556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7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eaLnBrk="1" hangingPunct="1"/>
            <a:r>
              <a:rPr lang="ru-RU" smtClean="0"/>
              <a:t>ВИДИМЫЙ ОТСЧЕТ</a:t>
            </a:r>
          </a:p>
        </p:txBody>
      </p:sp>
      <p:sp>
        <p:nvSpPr>
          <p:cNvPr id="23558" name="Текст 9"/>
          <p:cNvSpPr>
            <a:spLocks noGrp="1"/>
          </p:cNvSpPr>
          <p:nvPr>
            <p:ph type="body" sz="quarter" idx="3"/>
          </p:nvPr>
        </p:nvSpPr>
        <p:spPr>
          <a:xfrm flipV="1">
            <a:off x="4343400" y="2228850"/>
            <a:ext cx="3657600" cy="571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0" y="1428736"/>
            <a:ext cx="6172200" cy="3520454"/>
          </a:xfrm>
        </p:spPr>
        <p:txBody>
          <a:bodyPr numCol="1">
            <a:prstTxWarp prst="textDeflateBottom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endParaRPr lang="ru-RU" dirty="0"/>
          </a:p>
        </p:txBody>
      </p:sp>
      <p:sp>
        <p:nvSpPr>
          <p:cNvPr id="24579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3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571750"/>
            <a:ext cx="2876550" cy="3951288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357688" y="1857375"/>
            <a:ext cx="4329112" cy="27860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/>
              <a:t>   </a:t>
            </a:r>
            <a:r>
              <a:rPr lang="ru-RU" u="sng" dirty="0" smtClean="0"/>
              <a:t>Пробежка </a:t>
            </a:r>
            <a:r>
              <a:rPr lang="ru-RU" dirty="0" smtClean="0"/>
              <a:t>– это запрещенное перемещение одной или обеих ног в любом направлении во время контроля  над живым мячом на игровой площадке</a:t>
            </a:r>
            <a:endParaRPr lang="ru-RU" dirty="0"/>
          </a:p>
        </p:txBody>
      </p:sp>
      <p:sp>
        <p:nvSpPr>
          <p:cNvPr id="25605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1535113"/>
            <a:ext cx="3328988" cy="639762"/>
          </a:xfrm>
        </p:spPr>
        <p:txBody>
          <a:bodyPr/>
          <a:lstStyle/>
          <a:p>
            <a:pPr algn="ctr" eaLnBrk="1" hangingPunct="1"/>
            <a:r>
              <a:rPr lang="ru-RU" smtClean="0"/>
              <a:t>ПРОБЕЖКА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429125" y="1643063"/>
            <a:ext cx="4000500" cy="71437"/>
          </a:xfrm>
        </p:spPr>
        <p:txBody>
          <a:bodyPr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7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2150" y="2362200"/>
            <a:ext cx="3187700" cy="3886200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Ведение начинается, когда игрок, установивший контроль над живым мячом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на игровой площадке, бросает, отбивает, катит, ударяет мяч в пол или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умышленно бросает его в щит и касается мяча снова прежде, чем мяч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коснется другого игрока.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Ведение заканчивается, когда игрок касается мяча двумя руками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одновременно или допускает задержку мяча в одной или обеих руках.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НЕПРАВИЛЬНОЕ ВЕДЕНИЕ ИЛИ ДВОЙНОЕ ВЕДЕНИЕ</a:t>
            </a:r>
            <a:endParaRPr lang="ru-RU" dirty="0"/>
          </a:p>
        </p:txBody>
      </p:sp>
      <p:sp>
        <p:nvSpPr>
          <p:cNvPr id="26630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2143125"/>
            <a:ext cx="3657600" cy="85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785794"/>
            <a:ext cx="6172200" cy="1928826"/>
          </a:xfrm>
        </p:spPr>
        <p:txBody>
          <a:bodyPr numCol="1">
            <a:prstTxWarp prst="textDeflate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ПРАВИЛА </a:t>
            </a:r>
            <a:br>
              <a:rPr lang="ru-RU" dirty="0" smtClean="0"/>
            </a:br>
            <a:r>
              <a:rPr lang="ru-RU" dirty="0" smtClean="0"/>
              <a:t>               БАСКЕТБОЛА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357562"/>
            <a:ext cx="6172200" cy="2357454"/>
          </a:xfrm>
        </p:spPr>
        <p:txBody>
          <a:bodyPr>
            <a:prstTxWarp prst="textFadeLeft">
              <a:avLst/>
            </a:prstTxWarp>
            <a:normAutofit/>
            <a:scene3d>
              <a:camera prst="isometricOffAxis2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ЖЕСТЫ СУДЕЙ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1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894013"/>
            <a:ext cx="3657600" cy="2822575"/>
          </a:xfrm>
        </p:spPr>
      </p:pic>
      <p:sp>
        <p:nvSpPr>
          <p:cNvPr id="27652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357313"/>
            <a:ext cx="3657600" cy="871537"/>
          </a:xfrm>
        </p:spPr>
        <p:txBody>
          <a:bodyPr/>
          <a:lstStyle/>
          <a:p>
            <a:pPr algn="ctr" eaLnBrk="1" hangingPunct="1"/>
            <a:r>
              <a:rPr lang="ru-RU" smtClean="0"/>
              <a:t>ПРОНОС МЯЧА</a:t>
            </a:r>
          </a:p>
        </p:txBody>
      </p:sp>
      <p:sp>
        <p:nvSpPr>
          <p:cNvPr id="27653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1357313"/>
            <a:ext cx="3657600" cy="87153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algn="ctr" eaLnBrk="1" hangingPunct="1"/>
            <a:r>
              <a:rPr lang="ru-RU" smtClean="0"/>
              <a:t>УМЫШЛЕННАЯ ИГРА НОГОЙ</a:t>
            </a:r>
          </a:p>
          <a:p>
            <a:pPr eaLnBrk="1" hangingPunct="1"/>
            <a:endParaRPr lang="ru-RU" smtClean="0"/>
          </a:p>
        </p:txBody>
      </p:sp>
      <p:pic>
        <p:nvPicPr>
          <p:cNvPr id="27654" name="Содержимое 4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553075" y="2362200"/>
            <a:ext cx="12954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5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714625"/>
            <a:ext cx="3175000" cy="3197225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286250" y="1857375"/>
            <a:ext cx="4071938" cy="3286125"/>
          </a:xfrm>
        </p:spPr>
        <p:txBody>
          <a:bodyPr>
            <a:normAutofit fontScale="92500" lnSpcReduction="10000"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    Игрок не должен  оставаться в ограниченной зоне команды соперников более трех (3) секунд подряд в то время, когда его команда контролирует живой мяч в передовой зоне и игровые часы включены    </a:t>
            </a:r>
            <a:endParaRPr lang="ru-RU" dirty="0"/>
          </a:p>
        </p:txBody>
      </p:sp>
      <p:sp>
        <p:nvSpPr>
          <p:cNvPr id="28677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535113"/>
            <a:ext cx="3186113" cy="608012"/>
          </a:xfrm>
        </p:spPr>
        <p:txBody>
          <a:bodyPr/>
          <a:lstStyle/>
          <a:p>
            <a:pPr algn="ctr" eaLnBrk="1" hangingPunct="1"/>
            <a:r>
              <a:rPr lang="ru-RU" smtClean="0"/>
              <a:t>ТРИ СЕКУНДЫ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570288" cy="4603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9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2500313"/>
            <a:ext cx="2860675" cy="3951287"/>
          </a:xfrm>
        </p:spPr>
      </p:pic>
      <p:sp>
        <p:nvSpPr>
          <p:cNvPr id="29700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         Плотноопекаемый игрок должен передать, бросить в корзину или провести мяч в течении пяти (5) секунд</a:t>
            </a:r>
          </a:p>
        </p:txBody>
      </p:sp>
      <p:sp>
        <p:nvSpPr>
          <p:cNvPr id="29701" name="Текст 5"/>
          <p:cNvSpPr>
            <a:spLocks noGrp="1"/>
          </p:cNvSpPr>
          <p:nvPr>
            <p:ph type="body" sz="quarter" idx="1"/>
          </p:nvPr>
        </p:nvSpPr>
        <p:spPr>
          <a:xfrm>
            <a:off x="571500" y="1535113"/>
            <a:ext cx="3143250" cy="679450"/>
          </a:xfrm>
        </p:spPr>
        <p:txBody>
          <a:bodyPr/>
          <a:lstStyle/>
          <a:p>
            <a:pPr algn="ctr" eaLnBrk="1" hangingPunct="1"/>
            <a:r>
              <a:rPr lang="ru-RU" smtClean="0"/>
              <a:t>ПЯТЬ СЕКУНД</a:t>
            </a:r>
          </a:p>
        </p:txBody>
      </p:sp>
      <p:sp>
        <p:nvSpPr>
          <p:cNvPr id="29702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2182813"/>
            <a:ext cx="3657600" cy="46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3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428875"/>
            <a:ext cx="3105150" cy="3951288"/>
          </a:xfrm>
        </p:spPr>
      </p:pic>
      <p:sp>
        <p:nvSpPr>
          <p:cNvPr id="30724" name="Содержимое 7"/>
          <p:cNvSpPr>
            <a:spLocks noGrp="1"/>
          </p:cNvSpPr>
          <p:nvPr>
            <p:ph sz="quarter" idx="4"/>
          </p:nvPr>
        </p:nvSpPr>
        <p:spPr>
          <a:xfrm>
            <a:off x="4286250" y="2174875"/>
            <a:ext cx="4000500" cy="3951288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         Каждый раз, когда игрок устанавливает контроль над живым мячом в своей тыловой зоне, его команда должна в течении восьми (8) секунд перевести мяч в свою передовую зону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535113"/>
            <a:ext cx="3257550" cy="639762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ВОСЕМЬ СЕКУНД</a:t>
            </a:r>
            <a:endParaRPr lang="ru-RU" sz="2800" dirty="0"/>
          </a:p>
        </p:txBody>
      </p:sp>
      <p:sp>
        <p:nvSpPr>
          <p:cNvPr id="30726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3" y="2182813"/>
            <a:ext cx="3357562" cy="46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7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0" y="2362200"/>
            <a:ext cx="3111500" cy="3886200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Каждый раз, когда игрок устанавливает контроль над живым мячом на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игровой площадке, его команда должна выполнить бросок с игры в течение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двадцати четырех (24) секунд.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ДВАДЦАТЬ ЧЕТЫРЕ СЕКУНДЫ</a:t>
            </a:r>
            <a:endParaRPr lang="ru-RU" dirty="0"/>
          </a:p>
        </p:txBody>
      </p:sp>
      <p:sp>
        <p:nvSpPr>
          <p:cNvPr id="31750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2182813"/>
            <a:ext cx="3657600" cy="46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1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189288"/>
            <a:ext cx="3657600" cy="2232025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defRPr/>
            </a:pPr>
            <a:r>
              <a:rPr lang="ru-RU" dirty="0" smtClean="0"/>
              <a:t>Игрок, чья команда владеет мячом в передовой части площадки, не может допустить возвращения мяча в свою тыловую зону.</a:t>
            </a:r>
          </a:p>
          <a:p>
            <a:pPr algn="r">
              <a:defRPr/>
            </a:pPr>
            <a:r>
              <a:rPr lang="ru-RU" dirty="0" smtClean="0"/>
              <a:t>Если это происходит, то мяч передается соперникам для его вбрасывания из-за пределов площадки.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МЯЧ, ВОЗВРАЩЕННЫЙ В ТЫЛОВУЮ ЗОНУ</a:t>
            </a:r>
            <a:endParaRPr lang="ru-RU" dirty="0"/>
          </a:p>
        </p:txBody>
      </p:sp>
      <p:sp>
        <p:nvSpPr>
          <p:cNvPr id="32774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2182813"/>
            <a:ext cx="3657600" cy="46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НАРУШЕНИЙ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5" name="Содержимое 5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17625" y="2362200"/>
            <a:ext cx="1936750" cy="3886200"/>
          </a:xfrm>
        </p:spPr>
      </p:pic>
      <p:sp>
        <p:nvSpPr>
          <p:cNvPr id="33796" name="Содержимое 8"/>
          <p:cNvSpPr>
            <a:spLocks noGrp="1"/>
          </p:cNvSpPr>
          <p:nvPr>
            <p:ph sz="quarter" idx="4"/>
          </p:nvPr>
        </p:nvSpPr>
        <p:spPr>
          <a:xfrm>
            <a:off x="4357688" y="2286000"/>
            <a:ext cx="4357687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       </a:t>
            </a:r>
            <a:r>
              <a:rPr lang="ru-RU" sz="1200" b="1" smtClean="0"/>
              <a:t>СИТУАЦИЯ СПОРНОГО БРОСКА ПРОИСХОДИТ, КОГДА: 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200" smtClean="0"/>
              <a:t>ФИКСИРУЕТСЯ СПОРНЫЙ МЯЧ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200" smtClean="0"/>
              <a:t>МЯЧ ВЫХОДИТ ЗА ПРЕДЕЛЫ ИГРОВОЙ ПЛОЩАДКИ И СУДЬИ СОМНЕВАЮТСЯ ИЛИ РАСХОДЯТСЯ ВО МНЕНИИ, КТО ИЗ СОПЕРНИКОВ ПОСЛЕДНИМ КОСНУЛСЯ МЯЧА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200" smtClean="0"/>
              <a:t>ПРОИСХОДИТ ОБОЮДНОЕ НАРУШЕНИЕ ПРИ ШТРАФНОМ БРОСКЕ ВО ВРЕМЯ НЕУДАЧНОГО ПОСЛЕДНЕГО ИЛИ ЕДИНСТВЕННОГО ШТРАФНОГО БРОСКА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200" smtClean="0"/>
              <a:t>МЯЧ СТАНОВИТСЯ МЕРТВЫМ В ТОТ МОМЕНТ, КОГДА НИ ОДНА ИЗ КОМАНД НЕ КОНТРОЛИРУЕТ МЯЧ ИЛИ НЕ ИМЕЕТ ПРАВА НА ВЛАДЕНИЕ МЯЧОМ   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СИТУАЦИЯ СПОРНОГО БРОСКА </a:t>
            </a:r>
            <a:endParaRPr lang="ru-RU" dirty="0"/>
          </a:p>
        </p:txBody>
      </p:sp>
      <p:sp>
        <p:nvSpPr>
          <p:cNvPr id="33798" name="Текст 7"/>
          <p:cNvSpPr>
            <a:spLocks noGrp="1"/>
          </p:cNvSpPr>
          <p:nvPr>
            <p:ph type="body" sz="quarter" idx="3"/>
          </p:nvPr>
        </p:nvSpPr>
        <p:spPr>
          <a:xfrm>
            <a:off x="5143500" y="214313"/>
            <a:ext cx="3429000" cy="1785937"/>
          </a:xfrm>
        </p:spPr>
        <p:txBody>
          <a:bodyPr/>
          <a:lstStyle/>
          <a:p>
            <a:pPr algn="just" eaLnBrk="1" hangingPunct="1"/>
            <a:r>
              <a:rPr lang="ru-RU" sz="1200" i="1" u="sng" smtClean="0"/>
              <a:t>Спорный мяч </a:t>
            </a:r>
            <a:r>
              <a:rPr lang="ru-RU" sz="1200" smtClean="0"/>
              <a:t>происходит, когда один или более игроков каждой из соперничающий команд держат мяч одной или обеими руками так крепко, что ни один из игроков не может завладеть им без чрезмерно грубых действий. </a:t>
            </a:r>
          </a:p>
          <a:p>
            <a:pPr eaLnBrk="1" hangingPunct="1"/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0" y="1000108"/>
            <a:ext cx="6172200" cy="2571768"/>
          </a:xfrm>
        </p:spPr>
        <p:txBody>
          <a:bodyPr numCol="1">
            <a:prstTxWarp prst="textDeflateInflat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ПОКАЗ ЖЕСТОВ О ФОЛЕ СЕКРЕТАРСКОМУ СТОЛИКУ</a:t>
            </a:r>
            <a:endParaRPr lang="ru-RU" dirty="0"/>
          </a:p>
        </p:txBody>
      </p:sp>
      <p:sp>
        <p:nvSpPr>
          <p:cNvPr id="34819" name="Подзаголовок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ru-RU" sz="3200" smtClean="0"/>
              <a:t>НОМЕР ИГРОКА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357188"/>
          <a:ext cx="7643868" cy="6000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967"/>
                <a:gridCol w="1910967"/>
                <a:gridCol w="1910967"/>
                <a:gridCol w="1910967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7</a:t>
                      </a:r>
                      <a:endParaRPr lang="ru-RU" dirty="0"/>
                    </a:p>
                  </a:txBody>
                  <a:tcPr/>
                </a:tc>
              </a:tr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11</a:t>
                      </a:r>
                      <a:endParaRPr lang="ru-RU" dirty="0"/>
                    </a:p>
                  </a:txBody>
                  <a:tcPr/>
                </a:tc>
              </a:tr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5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714375"/>
            <a:ext cx="1295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714375"/>
            <a:ext cx="126841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714375"/>
            <a:ext cx="12668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785813"/>
            <a:ext cx="13525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38" y="2714625"/>
            <a:ext cx="134778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Рисунок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2714625"/>
            <a:ext cx="12477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Рисунок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2714625"/>
            <a:ext cx="127635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13" y="2786063"/>
            <a:ext cx="13001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75" y="4714875"/>
            <a:ext cx="120491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86125" y="4714875"/>
            <a:ext cx="12620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0" y="4714875"/>
            <a:ext cx="12668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13" y="4714875"/>
            <a:ext cx="1260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857232"/>
            <a:ext cx="6172200" cy="3071834"/>
          </a:xfrm>
        </p:spPr>
        <p:txBody>
          <a:bodyPr numCol="1">
            <a:prstTxWarp prst="textDeflateInflat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ПОКАЗ ЖЕСТОВ О ФОЛЕ СЕКРЕТАРСКОМУ СТОЛИКУ</a:t>
            </a:r>
            <a:endParaRPr lang="ru-RU" dirty="0"/>
          </a:p>
        </p:txBody>
      </p:sp>
      <p:sp>
        <p:nvSpPr>
          <p:cNvPr id="36867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ru-RU" sz="3200" smtClean="0"/>
              <a:t>ТИП ФОЛА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авнобедренный треугольник 25">
            <a:hlinkClick r:id="rId2" action="ppaction://hlinkfile"/>
          </p:cNvPr>
          <p:cNvSpPr/>
          <p:nvPr/>
        </p:nvSpPr>
        <p:spPr>
          <a:xfrm>
            <a:off x="285720" y="357166"/>
            <a:ext cx="3500462" cy="6215106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857232"/>
            <a:ext cx="2714644" cy="6355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</a:t>
            </a:r>
            <a:r>
              <a:rPr lang="ru-RU" dirty="0" err="1"/>
              <a:t>Засчитывание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попаданий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1643050"/>
            <a:ext cx="2714644" cy="57150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Связанные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 игровым временем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2500306"/>
            <a:ext cx="2714644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 Административные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4500570"/>
            <a:ext cx="2714644" cy="64294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5. Показ жестов о фоле секретарскому столику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3143248"/>
            <a:ext cx="1928826" cy="64294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Тип фола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5000636"/>
            <a:ext cx="192882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Внутри ограниченной зоны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6000768"/>
            <a:ext cx="1928826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Вне ограниченной зоны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4071942"/>
            <a:ext cx="1928826" cy="64294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Номер игрока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86578" y="2143116"/>
            <a:ext cx="1928826" cy="64294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Количество предоставленных штрафных бросков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3108" y="3429000"/>
            <a:ext cx="2714644" cy="6429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 Вид нарушений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43108" y="5572140"/>
            <a:ext cx="2714644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6. Проведение штрафных бросков</a:t>
            </a:r>
          </a:p>
        </p:txBody>
      </p:sp>
      <p:cxnSp>
        <p:nvCxnSpPr>
          <p:cNvPr id="36" name="Прямая со стрелкой 35"/>
          <p:cNvCxnSpPr>
            <a:stCxn id="0" idx="3"/>
            <a:endCxn id="0" idx="1"/>
          </p:cNvCxnSpPr>
          <p:nvPr/>
        </p:nvCxnSpPr>
        <p:spPr>
          <a:xfrm>
            <a:off x="4857750" y="5965825"/>
            <a:ext cx="1000125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0" idx="3"/>
            <a:endCxn id="0" idx="1"/>
          </p:cNvCxnSpPr>
          <p:nvPr/>
        </p:nvCxnSpPr>
        <p:spPr>
          <a:xfrm flipV="1">
            <a:off x="4857750" y="4394200"/>
            <a:ext cx="1071563" cy="4286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0" idx="3"/>
            <a:endCxn id="0" idx="1"/>
          </p:cNvCxnSpPr>
          <p:nvPr/>
        </p:nvCxnSpPr>
        <p:spPr>
          <a:xfrm flipV="1">
            <a:off x="4857750" y="3465513"/>
            <a:ext cx="1643063" cy="13573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0" idx="3"/>
            <a:endCxn id="0" idx="1"/>
          </p:cNvCxnSpPr>
          <p:nvPr/>
        </p:nvCxnSpPr>
        <p:spPr>
          <a:xfrm flipV="1">
            <a:off x="4857750" y="2463800"/>
            <a:ext cx="1928813" cy="23590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0" idx="3"/>
            <a:endCxn id="0" idx="1"/>
          </p:cNvCxnSpPr>
          <p:nvPr/>
        </p:nvCxnSpPr>
        <p:spPr>
          <a:xfrm flipV="1">
            <a:off x="4857750" y="5322888"/>
            <a:ext cx="1500188" cy="642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85786" y="571480"/>
            <a:ext cx="8001056" cy="178595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ЖЕСТЫ  СУДЕЙ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1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2786063"/>
            <a:ext cx="3071812" cy="3390900"/>
          </a:xfrm>
        </p:spPr>
      </p:pic>
      <p:sp>
        <p:nvSpPr>
          <p:cNvPr id="37892" name="Содержимое 7"/>
          <p:cNvSpPr>
            <a:spLocks noGrp="1"/>
          </p:cNvSpPr>
          <p:nvPr>
            <p:ph sz="quarter" idx="4"/>
          </p:nvPr>
        </p:nvSpPr>
        <p:spPr>
          <a:xfrm>
            <a:off x="5929313" y="2362200"/>
            <a:ext cx="2100262" cy="3886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3" name="Текст 5"/>
          <p:cNvSpPr>
            <a:spLocks noGrp="1"/>
          </p:cNvSpPr>
          <p:nvPr>
            <p:ph type="body" sz="quarter" idx="1"/>
          </p:nvPr>
        </p:nvSpPr>
        <p:spPr>
          <a:xfrm>
            <a:off x="1071563" y="1570038"/>
            <a:ext cx="3500437" cy="658812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НЕПРАВИЛЬНАЯ   ИГРА РУКАМИ</a:t>
            </a:r>
          </a:p>
        </p:txBody>
      </p:sp>
      <p:sp>
        <p:nvSpPr>
          <p:cNvPr id="37894" name="Текст 6"/>
          <p:cNvSpPr>
            <a:spLocks noGrp="1"/>
          </p:cNvSpPr>
          <p:nvPr>
            <p:ph type="body" sz="quarter" idx="3"/>
          </p:nvPr>
        </p:nvSpPr>
        <p:spPr>
          <a:xfrm>
            <a:off x="5214938" y="6215063"/>
            <a:ext cx="2786062" cy="71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584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ТИП ФОЛА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8915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928938"/>
            <a:ext cx="3400425" cy="3319462"/>
          </a:xfrm>
        </p:spPr>
        <p:txBody>
          <a:bodyPr/>
          <a:lstStyle/>
          <a:p>
            <a:pPr eaLnBrk="1" hangingPunct="1"/>
            <a:r>
              <a:rPr lang="ru-RU" sz="1800" smtClean="0"/>
              <a:t>Игрок, который пытается поставить заслон, совершает фол блокировки, если контакт происходит в тот момент, когда он находится в движении, а его соперник неподвижен или отступает от него</a:t>
            </a:r>
          </a:p>
          <a:p>
            <a:pPr eaLnBrk="1" hangingPunct="1"/>
            <a:endParaRPr lang="ru-RU" sz="1800" smtClean="0"/>
          </a:p>
        </p:txBody>
      </p:sp>
      <p:sp>
        <p:nvSpPr>
          <p:cNvPr id="38916" name="Текст 4"/>
          <p:cNvSpPr>
            <a:spLocks noGrp="1"/>
          </p:cNvSpPr>
          <p:nvPr>
            <p:ph type="body" sz="quarter" idx="1"/>
          </p:nvPr>
        </p:nvSpPr>
        <p:spPr>
          <a:xfrm>
            <a:off x="642938" y="2214563"/>
            <a:ext cx="2928937" cy="5715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БЛОКИРОВКА</a:t>
            </a:r>
          </a:p>
          <a:p>
            <a:pPr eaLnBrk="1" hangingPunct="1"/>
            <a:endParaRPr lang="ru-RU" smtClean="0"/>
          </a:p>
        </p:txBody>
      </p:sp>
      <p:sp>
        <p:nvSpPr>
          <p:cNvPr id="38917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214313"/>
            <a:ext cx="3857625" cy="2143125"/>
          </a:xfrm>
        </p:spPr>
        <p:txBody>
          <a:bodyPr/>
          <a:lstStyle/>
          <a:p>
            <a:pPr algn="r" eaLnBrk="1" hangingPunct="1"/>
            <a:r>
              <a:rPr lang="ru-RU" sz="1600" u="sng" smtClean="0"/>
              <a:t>Блокировка</a:t>
            </a:r>
            <a:r>
              <a:rPr lang="ru-RU" sz="1600" smtClean="0"/>
              <a:t> – это неправильный персональный контакт, который препятствует передвижению соперника с мячом или без мяча.</a:t>
            </a:r>
          </a:p>
          <a:p>
            <a:pPr algn="r" eaLnBrk="1" hangingPunct="1"/>
            <a:endParaRPr lang="ru-RU" sz="1600" smtClean="0"/>
          </a:p>
        </p:txBody>
      </p:sp>
      <p:pic>
        <p:nvPicPr>
          <p:cNvPr id="38918" name="Содержимое 4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2786063"/>
            <a:ext cx="2786063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9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000375"/>
            <a:ext cx="3071813" cy="3379788"/>
          </a:xfrm>
        </p:spPr>
      </p:pic>
      <p:sp>
        <p:nvSpPr>
          <p:cNvPr id="39940" name="Содержимое 7"/>
          <p:cNvSpPr>
            <a:spLocks noGrp="1"/>
          </p:cNvSpPr>
          <p:nvPr>
            <p:ph sz="quarter" idx="4"/>
          </p:nvPr>
        </p:nvSpPr>
        <p:spPr>
          <a:xfrm>
            <a:off x="4929188" y="571500"/>
            <a:ext cx="3757612" cy="5554663"/>
          </a:xfrm>
        </p:spPr>
        <p:txBody>
          <a:bodyPr/>
          <a:lstStyle/>
          <a:p>
            <a:pPr algn="r" eaLnBrk="1" hangingPunct="1">
              <a:buFont typeface="Courier New" pitchFamily="49" charset="0"/>
              <a:buChar char="o"/>
            </a:pPr>
            <a:r>
              <a:rPr lang="ru-RU" sz="1900" smtClean="0"/>
              <a:t>Игроку разрешается выставлять руку(-и) или локоть(-ти) вне своего цилиндра, занимая позицию на игровой площадке, но они должны быть возвращены внутрь цилиндра, когда соперник пытается обойти игрока. Если рука(-и) или локоть(-ти) находятся вне его цилиндра и происходит контакт, это является блокировкой или задержкой.</a:t>
            </a:r>
          </a:p>
          <a:p>
            <a:pPr eaLnBrk="1" hangingPunct="1"/>
            <a:endParaRPr lang="ru-RU" smtClean="0"/>
          </a:p>
        </p:txBody>
      </p:sp>
      <p:sp>
        <p:nvSpPr>
          <p:cNvPr id="39941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114675" cy="930275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ШИРОКО  РАССТАВЛЕННЫЕ ЛОКТИ</a:t>
            </a:r>
          </a:p>
        </p:txBody>
      </p:sp>
      <p:sp>
        <p:nvSpPr>
          <p:cNvPr id="39942" name="Текст 6"/>
          <p:cNvSpPr>
            <a:spLocks noGrp="1"/>
          </p:cNvSpPr>
          <p:nvPr>
            <p:ph type="body" sz="quarter" idx="3"/>
          </p:nvPr>
        </p:nvSpPr>
        <p:spPr>
          <a:xfrm>
            <a:off x="5357813" y="357188"/>
            <a:ext cx="3214687" cy="71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3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786063"/>
            <a:ext cx="3065462" cy="3340100"/>
          </a:xfrm>
        </p:spPr>
      </p:pic>
      <p:sp>
        <p:nvSpPr>
          <p:cNvPr id="40964" name="Содержимое 7"/>
          <p:cNvSpPr>
            <a:spLocks noGrp="1"/>
          </p:cNvSpPr>
          <p:nvPr>
            <p:ph sz="quarter" idx="4"/>
          </p:nvPr>
        </p:nvSpPr>
        <p:spPr>
          <a:xfrm>
            <a:off x="5643563" y="1285875"/>
            <a:ext cx="2714625" cy="4808538"/>
          </a:xfrm>
        </p:spPr>
        <p:txBody>
          <a:bodyPr/>
          <a:lstStyle/>
          <a:p>
            <a:pPr algn="r" eaLnBrk="1" hangingPunct="1">
              <a:buFont typeface="Courier New" pitchFamily="49" charset="0"/>
              <a:buChar char="o"/>
            </a:pPr>
            <a:r>
              <a:rPr lang="ru-RU" sz="1800" b="1" u="sng" smtClean="0"/>
              <a:t>Задержка </a:t>
            </a:r>
            <a:r>
              <a:rPr lang="ru-RU" sz="1800" smtClean="0"/>
              <a:t>– это неправильный персональный контакт с соперником, который мешает свободе его перемещения. Данный контакт (задержка) может происходить с любой частью тела</a:t>
            </a:r>
            <a:r>
              <a:rPr lang="ru-RU" smtClean="0"/>
              <a:t>.</a:t>
            </a:r>
          </a:p>
        </p:txBody>
      </p:sp>
      <p:sp>
        <p:nvSpPr>
          <p:cNvPr id="40965" name="Текст 5"/>
          <p:cNvSpPr>
            <a:spLocks noGrp="1"/>
          </p:cNvSpPr>
          <p:nvPr>
            <p:ph type="body" sz="quarter" idx="1"/>
          </p:nvPr>
        </p:nvSpPr>
        <p:spPr>
          <a:xfrm>
            <a:off x="1143000" y="1643063"/>
            <a:ext cx="2928938" cy="531812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ЗАДЕРЖКА</a:t>
            </a:r>
          </a:p>
        </p:txBody>
      </p:sp>
      <p:sp>
        <p:nvSpPr>
          <p:cNvPr id="40966" name="Текст 6"/>
          <p:cNvSpPr>
            <a:spLocks noGrp="1"/>
          </p:cNvSpPr>
          <p:nvPr>
            <p:ph type="body" sz="quarter" idx="3"/>
          </p:nvPr>
        </p:nvSpPr>
        <p:spPr>
          <a:xfrm>
            <a:off x="5715000" y="857250"/>
            <a:ext cx="2571750" cy="714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1925" cy="1798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3357563"/>
            <a:ext cx="3657600" cy="2890837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ru-RU" sz="1800" b="1" u="sng" smtClean="0"/>
              <a:t>Толчок</a:t>
            </a:r>
            <a:r>
              <a:rPr lang="ru-RU" sz="1800" smtClean="0"/>
              <a:t> – это неправильный персональный контакт с любой частью тела, при котором игрок насильно сдвигает или пытается сдвинуть соперника, контролирующего или не контролирующего мяч.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</a:t>
            </a:r>
          </a:p>
        </p:txBody>
      </p:sp>
      <p:sp>
        <p:nvSpPr>
          <p:cNvPr id="41988" name="Текст 4"/>
          <p:cNvSpPr>
            <a:spLocks noGrp="1"/>
          </p:cNvSpPr>
          <p:nvPr>
            <p:ph type="body" sz="quarter" idx="1"/>
          </p:nvPr>
        </p:nvSpPr>
        <p:spPr>
          <a:xfrm flipV="1">
            <a:off x="714375" y="3357563"/>
            <a:ext cx="3286125" cy="46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9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42875"/>
            <a:ext cx="3571875" cy="1428750"/>
          </a:xfrm>
        </p:spPr>
        <p:txBody>
          <a:bodyPr/>
          <a:lstStyle/>
          <a:p>
            <a:pPr algn="ctr" eaLnBrk="1" hangingPunct="1"/>
            <a:r>
              <a:rPr lang="ru-RU" sz="1600" smtClean="0"/>
              <a:t>ТОЛЧОК   ИЛИ СТОЛКНОВЕНИЕ   ИГРОКА БЕЗ   МЯЧА</a:t>
            </a:r>
          </a:p>
        </p:txBody>
      </p:sp>
      <p:pic>
        <p:nvPicPr>
          <p:cNvPr id="41990" name="Содержимое 4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57375"/>
            <a:ext cx="3314700" cy="3265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1" name="Содержимое 4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3214688"/>
            <a:ext cx="2786062" cy="3308350"/>
          </a:xfrm>
        </p:spPr>
      </p:pic>
      <p:sp>
        <p:nvSpPr>
          <p:cNvPr id="43012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1285875"/>
            <a:ext cx="3857625" cy="4840288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ru-RU" b="1" u="sng" smtClean="0"/>
              <a:t>Столкновение </a:t>
            </a:r>
            <a:r>
              <a:rPr lang="ru-RU" smtClean="0"/>
              <a:t>– это неправильный персональный контакт игрока с мячом или без мяча толчком или движением в туловище соперника.</a:t>
            </a:r>
          </a:p>
        </p:txBody>
      </p:sp>
      <p:sp>
        <p:nvSpPr>
          <p:cNvPr id="43013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535113"/>
            <a:ext cx="3471863" cy="822325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СТОЛКНОВЕНИЕ ИГРОКА С МЯЧОМ</a:t>
            </a:r>
          </a:p>
        </p:txBody>
      </p:sp>
      <p:sp>
        <p:nvSpPr>
          <p:cNvPr id="43014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3" y="1071563"/>
            <a:ext cx="3571875" cy="71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5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70150"/>
            <a:ext cx="3657600" cy="3670300"/>
          </a:xfrm>
        </p:spPr>
      </p:pic>
      <p:sp>
        <p:nvSpPr>
          <p:cNvPr id="44036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ФОЛ КОМАНДЫ, КОНТРОЛИРУЮЩЕЙ МЯЧ</a:t>
            </a:r>
            <a:endParaRPr lang="ru-RU" dirty="0"/>
          </a:p>
        </p:txBody>
      </p:sp>
      <p:sp>
        <p:nvSpPr>
          <p:cNvPr id="44038" name="Текст 6"/>
          <p:cNvSpPr>
            <a:spLocks noGrp="1"/>
          </p:cNvSpPr>
          <p:nvPr>
            <p:ph type="body" sz="quarter" idx="3"/>
          </p:nvPr>
        </p:nvSpPr>
        <p:spPr>
          <a:xfrm>
            <a:off x="4343400" y="2182813"/>
            <a:ext cx="3657600" cy="46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5059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 eaLnBrk="1" hangingPunct="1"/>
            <a:r>
              <a:rPr lang="ru-RU" b="1" smtClean="0"/>
              <a:t> </a:t>
            </a:r>
            <a:r>
              <a:rPr lang="ru-RU" sz="2000" b="1" i="1" u="sng" smtClean="0"/>
              <a:t>Обоюдным фолом </a:t>
            </a:r>
            <a:r>
              <a:rPr lang="ru-RU" sz="2000" smtClean="0"/>
              <a:t>является ситуация, в которой два игрока соперничающих команд совершают персональные фолы друг против друга приблизительно в одно и то же время.</a:t>
            </a:r>
          </a:p>
        </p:txBody>
      </p:sp>
      <p:sp>
        <p:nvSpPr>
          <p:cNvPr id="45060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2182813"/>
            <a:ext cx="3657600" cy="46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61" name="Текст 5"/>
          <p:cNvSpPr>
            <a:spLocks noGrp="1"/>
          </p:cNvSpPr>
          <p:nvPr>
            <p:ph type="body" sz="quarter" idx="3"/>
          </p:nvPr>
        </p:nvSpPr>
        <p:spPr>
          <a:xfrm>
            <a:off x="4929188" y="500063"/>
            <a:ext cx="3643312" cy="1071562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ОБОЮДНЫЙ </a:t>
            </a:r>
          </a:p>
          <a:p>
            <a:pPr algn="ctr" eaLnBrk="1" hangingPunct="1"/>
            <a:r>
              <a:rPr lang="ru-RU" sz="1800" smtClean="0"/>
              <a:t>ФОЛ</a:t>
            </a:r>
            <a:endParaRPr lang="ru-RU" smtClean="0"/>
          </a:p>
        </p:txBody>
      </p:sp>
      <p:pic>
        <p:nvPicPr>
          <p:cNvPr id="45062" name="Содержимое 4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2071688"/>
            <a:ext cx="2714625" cy="352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3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143250"/>
            <a:ext cx="2214563" cy="3379788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786188" y="1857375"/>
            <a:ext cx="4900612" cy="45720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·  Пренебрегает предупреждениями судей.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·  Неуважительно касается судей, комиссара, судей-секретарей или лиц на скамейке команды.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·  Неуважительно обращается к судьям, комиссару, судьям-секретарям или соперникам.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·  Использует выражения или жесты, оскорбляющие или провоцирующие зрителей.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·  Чрезмерно размахивает локтями.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·  Задерживает игру, умышленно касаясь мяча после того, как тот проходит через корзину, либо мешая команде соперников быстро выполнить вбрасывание.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·  Падает на пол, имитируя фол.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Дразнит соперника или мешает его обзору, размахивая руками перед его глазами.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46085" name="Текст 5"/>
          <p:cNvSpPr>
            <a:spLocks noGrp="1"/>
          </p:cNvSpPr>
          <p:nvPr>
            <p:ph type="body" sz="quarter" idx="1"/>
          </p:nvPr>
        </p:nvSpPr>
        <p:spPr>
          <a:xfrm>
            <a:off x="285750" y="1643063"/>
            <a:ext cx="3000375" cy="785812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ТЕХНИЧЕСКИЙ </a:t>
            </a:r>
          </a:p>
          <a:p>
            <a:pPr algn="ctr" eaLnBrk="1" hangingPunct="1"/>
            <a:r>
              <a:rPr lang="ru-RU" sz="1800" smtClean="0"/>
              <a:t>ФОЛ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714750" y="214313"/>
            <a:ext cx="4972050" cy="1571625"/>
          </a:xfrm>
        </p:spPr>
        <p:txBody>
          <a:bodyPr>
            <a:normAutofit fontScale="85000"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Технический фол игрока </a:t>
            </a:r>
            <a:r>
              <a:rPr lang="ru-RU" dirty="0" smtClean="0"/>
              <a:t>– это фол, не вызванный контактом с соперником,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включая, но не ограничиваясь таким поведением игрока, когда он: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7107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428875"/>
            <a:ext cx="1765300" cy="3951288"/>
          </a:xfrm>
        </p:spPr>
      </p:pic>
      <p:sp>
        <p:nvSpPr>
          <p:cNvPr id="47108" name="Содержимое 7"/>
          <p:cNvSpPr>
            <a:spLocks noGrp="1"/>
          </p:cNvSpPr>
          <p:nvPr>
            <p:ph sz="quarter" idx="4"/>
          </p:nvPr>
        </p:nvSpPr>
        <p:spPr>
          <a:xfrm>
            <a:off x="4429125" y="2174875"/>
            <a:ext cx="4257675" cy="3951288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ru-RU" sz="2000" b="1" i="1" smtClean="0"/>
              <a:t>Неспортивный фол </a:t>
            </a:r>
            <a:r>
              <a:rPr lang="ru-RU" sz="2000" smtClean="0"/>
              <a:t>– это фол, совершенный вследствие контакта игроком, который, по мнению судьи, не пытался законным образом непосредственно сыграть в мяч в соответствии с духом и целью Правил.</a:t>
            </a:r>
          </a:p>
        </p:txBody>
      </p:sp>
      <p:sp>
        <p:nvSpPr>
          <p:cNvPr id="47109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000125"/>
            <a:ext cx="3114675" cy="1000125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НЕСПОРТИВНЫЙ </a:t>
            </a:r>
          </a:p>
          <a:p>
            <a:pPr algn="ctr" eaLnBrk="1" hangingPunct="1"/>
            <a:r>
              <a:rPr lang="ru-RU" sz="1800" smtClean="0"/>
              <a:t>ФОЛ</a:t>
            </a:r>
          </a:p>
        </p:txBody>
      </p:sp>
      <p:sp>
        <p:nvSpPr>
          <p:cNvPr id="47110" name="Текст 6"/>
          <p:cNvSpPr>
            <a:spLocks noGrp="1"/>
          </p:cNvSpPr>
          <p:nvPr>
            <p:ph type="body" sz="quarter" idx="3"/>
          </p:nvPr>
        </p:nvSpPr>
        <p:spPr>
          <a:xfrm>
            <a:off x="4500563" y="2182813"/>
            <a:ext cx="3857625" cy="46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4546" y="1285860"/>
            <a:ext cx="6172200" cy="3591892"/>
          </a:xfrm>
        </p:spPr>
        <p:txBody>
          <a:bodyPr numCol="1">
            <a:prstTxWarp prst="textDeflateBottom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ЗАСЧИТЫВАНИЕ ПОПАДАНИЙ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000125"/>
            <a:ext cx="31146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ТИП ФОЛА</a:t>
            </a:r>
            <a:endParaRPr lang="ru-RU" dirty="0"/>
          </a:p>
        </p:txBody>
      </p:sp>
      <p:sp>
        <p:nvSpPr>
          <p:cNvPr id="48131" name="Содержимое 2"/>
          <p:cNvSpPr>
            <a:spLocks noGrp="1"/>
          </p:cNvSpPr>
          <p:nvPr>
            <p:ph sz="quarter" idx="2"/>
          </p:nvPr>
        </p:nvSpPr>
        <p:spPr>
          <a:xfrm>
            <a:off x="428625" y="2786063"/>
            <a:ext cx="4071938" cy="3457575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Дисквалифицирующим</a:t>
            </a:r>
            <a:r>
              <a:rPr lang="ru-RU" sz="2000" smtClean="0"/>
              <a:t> фолом является любое вопиющее неспортивное действие игрока, запасного, удаленного игрока, тренера, помощника тренера или сопровождающего команду</a:t>
            </a:r>
          </a:p>
        </p:txBody>
      </p:sp>
      <p:sp>
        <p:nvSpPr>
          <p:cNvPr id="48132" name="Текст 4"/>
          <p:cNvSpPr>
            <a:spLocks noGrp="1"/>
          </p:cNvSpPr>
          <p:nvPr>
            <p:ph type="body" sz="quarter" idx="1"/>
          </p:nvPr>
        </p:nvSpPr>
        <p:spPr>
          <a:xfrm>
            <a:off x="642938" y="2643188"/>
            <a:ext cx="3471862" cy="71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3" name="Текст 5"/>
          <p:cNvSpPr>
            <a:spLocks noGrp="1"/>
          </p:cNvSpPr>
          <p:nvPr>
            <p:ph type="body" sz="quarter" idx="3"/>
          </p:nvPr>
        </p:nvSpPr>
        <p:spPr>
          <a:xfrm>
            <a:off x="4071938" y="214313"/>
            <a:ext cx="4429125" cy="1071562"/>
          </a:xfrm>
        </p:spPr>
        <p:txBody>
          <a:bodyPr/>
          <a:lstStyle/>
          <a:p>
            <a:pPr algn="r" eaLnBrk="1" hangingPunct="1"/>
            <a:r>
              <a:rPr lang="ru-RU" smtClean="0"/>
              <a:t>ДИСКВАЛИФИЦИРУЮЩИЙ ФОЛ</a:t>
            </a:r>
          </a:p>
          <a:p>
            <a:pPr eaLnBrk="1" hangingPunct="1"/>
            <a:endParaRPr lang="ru-RU" smtClean="0"/>
          </a:p>
        </p:txBody>
      </p:sp>
      <p:pic>
        <p:nvPicPr>
          <p:cNvPr id="48134" name="Содержимое 4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1714500"/>
            <a:ext cx="1801813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0" y="428604"/>
            <a:ext cx="6172200" cy="3000396"/>
          </a:xfrm>
        </p:spPr>
        <p:txBody>
          <a:bodyPr numCol="1">
            <a:prstTxWarp prst="textDeflateInflat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ПОКАЗ ЖЕСТОВ О ФОЛЕ СЕКРЕТАРСКОМУ СТОЛИКУ</a:t>
            </a:r>
            <a:endParaRPr lang="ru-RU" dirty="0"/>
          </a:p>
        </p:txBody>
      </p:sp>
      <p:sp>
        <p:nvSpPr>
          <p:cNvPr id="49155" name="Подзаголовок 5"/>
          <p:cNvSpPr>
            <a:spLocks noGrp="1"/>
          </p:cNvSpPr>
          <p:nvPr>
            <p:ph type="body" idx="1"/>
          </p:nvPr>
        </p:nvSpPr>
        <p:spPr>
          <a:xfrm>
            <a:off x="2286000" y="4286250"/>
            <a:ext cx="6172200" cy="2095500"/>
          </a:xfrm>
        </p:spPr>
        <p:txBody>
          <a:bodyPr/>
          <a:lstStyle/>
          <a:p>
            <a:pPr algn="r" eaLnBrk="1" hangingPunct="1"/>
            <a:r>
              <a:rPr lang="ru-RU" sz="3200" smtClean="0"/>
              <a:t>КОЛИЧЕСТВО ПРЕДОСТАВЛЕННЫХ ШТРАФНЫХ БРОСКОВ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6357950" y="642919"/>
            <a:ext cx="2071702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/>
              <a:t>ТРИ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/>
              <a:t>ШТРАФНЫХ БРОСКА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600" dirty="0"/>
          </a:p>
        </p:txBody>
      </p:sp>
      <p:pic>
        <p:nvPicPr>
          <p:cNvPr id="50181" name="Содержимое 4"/>
          <p:cNvPicPr>
            <a:picLocks noGr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643313"/>
            <a:ext cx="2143125" cy="28146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571472" y="2428868"/>
            <a:ext cx="1928826" cy="9286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/>
              <a:t>ОДИН ШТРАФНОЙ БРОСОК</a:t>
            </a:r>
            <a:endParaRPr lang="ru-RU" sz="1600" dirty="0"/>
          </a:p>
        </p:txBody>
      </p:sp>
      <p:pic>
        <p:nvPicPr>
          <p:cNvPr id="50185" name="Содержимое 4"/>
          <p:cNvPicPr>
            <a:picLocks noGr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72188" y="1643063"/>
            <a:ext cx="2232025" cy="2747962"/>
          </a:xfrm>
        </p:spPr>
      </p:pic>
      <p:pic>
        <p:nvPicPr>
          <p:cNvPr id="50186" name="Содержимое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857500"/>
            <a:ext cx="23606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14678" y="1500174"/>
            <a:ext cx="207170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ДВА ШТРАФНЫХ БРОСКА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НАПРАВЛЕНИЕ ИГРЫ</a:t>
            </a:r>
            <a:endParaRPr lang="ru-RU" dirty="0"/>
          </a:p>
        </p:txBody>
      </p:sp>
      <p:sp>
        <p:nvSpPr>
          <p:cNvPr id="51203" name="Текст 6"/>
          <p:cNvSpPr>
            <a:spLocks noGrp="1"/>
          </p:cNvSpPr>
          <p:nvPr>
            <p:ph type="body" sz="quarter" idx="1"/>
          </p:nvPr>
        </p:nvSpPr>
        <p:spPr>
          <a:xfrm>
            <a:off x="457200" y="1500188"/>
            <a:ext cx="7543800" cy="928687"/>
          </a:xfrm>
        </p:spPr>
        <p:txBody>
          <a:bodyPr/>
          <a:lstStyle/>
          <a:p>
            <a:pPr algn="ctr" eaLnBrk="1" hangingPunct="1"/>
            <a:r>
              <a:rPr lang="ru-RU" smtClean="0"/>
              <a:t>ПОСЛЕ ФОЛА КОМАНДЫ, КОНТРОЛИРУЮЩЕЙ МЯЧ</a:t>
            </a:r>
          </a:p>
        </p:txBody>
      </p:sp>
      <p:sp>
        <p:nvSpPr>
          <p:cNvPr id="51204" name="Текст 9"/>
          <p:cNvSpPr>
            <a:spLocks noGrp="1"/>
          </p:cNvSpPr>
          <p:nvPr>
            <p:ph type="body" sz="quarter" idx="3"/>
          </p:nvPr>
        </p:nvSpPr>
        <p:spPr>
          <a:xfrm>
            <a:off x="928688" y="2357438"/>
            <a:ext cx="5000625" cy="71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5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857500"/>
            <a:ext cx="3400425" cy="3282950"/>
          </a:xfrm>
        </p:spPr>
      </p:pic>
      <p:pic>
        <p:nvPicPr>
          <p:cNvPr id="51206" name="Содержимое 4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2857500"/>
            <a:ext cx="3357563" cy="3217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6000" y="785794"/>
            <a:ext cx="6172200" cy="2786082"/>
          </a:xfrm>
        </p:spPr>
        <p:txBody>
          <a:bodyPr numCol="1">
            <a:prstTxWarp prst="textDeflateBottom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ПРОВЕДЕНИЕ </a:t>
            </a:r>
            <a:br>
              <a:rPr lang="ru-RU" dirty="0" smtClean="0"/>
            </a:br>
            <a:r>
              <a:rPr lang="ru-RU" dirty="0" smtClean="0"/>
              <a:t>                  ШТРАФНЫХ </a:t>
            </a:r>
            <a:br>
              <a:rPr lang="ru-RU" dirty="0" smtClean="0"/>
            </a:br>
            <a:r>
              <a:rPr lang="ru-RU" dirty="0" smtClean="0"/>
              <a:t>                                   БРОСКОВ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body" idx="1"/>
          </p:nvPr>
        </p:nvSpPr>
        <p:spPr>
          <a:xfrm>
            <a:off x="2286000" y="4143380"/>
            <a:ext cx="6172200" cy="1357322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ВНУТИ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ОГРАНИЧЕННОЙ  ЗОНЫ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ВНУТИ ОГРАНИЧЕННОЙ ЗОНЫ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3251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357438"/>
            <a:ext cx="2428875" cy="2379662"/>
          </a:xfrm>
        </p:spPr>
      </p:pic>
      <p:pic>
        <p:nvPicPr>
          <p:cNvPr id="53252" name="Содержимое 4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00" y="2214563"/>
            <a:ext cx="2570163" cy="237490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714375" y="1357313"/>
            <a:ext cx="1785938" cy="817562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ОДИН     ШТРАФНОЙ БРОСОК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500813" y="1214438"/>
            <a:ext cx="1857375" cy="960437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ДВА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 ШТРАФНЫХ БРОСКА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3255" name="Содержимое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3857625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86116" y="2500306"/>
            <a:ext cx="22860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ТРИ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ШРАФНЫХ БРОСКА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0" y="857232"/>
            <a:ext cx="6172200" cy="3357586"/>
          </a:xfrm>
        </p:spPr>
        <p:txBody>
          <a:bodyPr numCol="1">
            <a:prstTxWarp prst="textDeflateBottom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ПРОВЕДЕНИЕ</a:t>
            </a:r>
            <a:br>
              <a:rPr lang="ru-RU" dirty="0" smtClean="0"/>
            </a:br>
            <a:r>
              <a:rPr lang="ru-RU" dirty="0" smtClean="0"/>
              <a:t>                 ШТРАФНЫХ</a:t>
            </a:r>
            <a:br>
              <a:rPr lang="ru-RU" dirty="0" smtClean="0"/>
            </a:br>
            <a:r>
              <a:rPr lang="ru-RU" dirty="0" smtClean="0"/>
              <a:t>                                   БРОСКОВ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>
          <a:xfrm>
            <a:off x="2285984" y="3929066"/>
            <a:ext cx="6172200" cy="1871666"/>
          </a:xfrm>
        </p:spPr>
        <p:txBody>
          <a:bodyPr>
            <a:prstTxWarp prst="textPlain">
              <a:avLst>
                <a:gd name="adj" fmla="val 49370"/>
              </a:avLst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ВНЕ 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ОГРАНИЧЕННОЙ  ЗОНЫ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ВНЕ ОГРАНИЧЕННОЙ ЗОНЫ</a:t>
            </a:r>
            <a:endParaRPr lang="ru-RU" dirty="0"/>
          </a:p>
        </p:txBody>
      </p:sp>
      <p:pic>
        <p:nvPicPr>
          <p:cNvPr id="55299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643188"/>
            <a:ext cx="2365375" cy="2482850"/>
          </a:xfrm>
        </p:spPr>
      </p:pic>
      <p:pic>
        <p:nvPicPr>
          <p:cNvPr id="55300" name="Содержимое 4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072188" y="2928938"/>
            <a:ext cx="2498725" cy="257175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2328850" cy="11080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ШТРАФНОЙ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БРОСОК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72198" y="1571611"/>
            <a:ext cx="2614602" cy="1428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ШТРАФНЫХ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5303" name="Содержимое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3929063"/>
            <a:ext cx="26146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14678" y="2714620"/>
            <a:ext cx="242889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 ШТРАФНЫХ 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ЗАСЧИТЫВАНИЕ ПОПАДАНИЙ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928938"/>
            <a:ext cx="4043363" cy="3243262"/>
          </a:xfrm>
        </p:spPr>
        <p:txBody>
          <a:bodyPr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dirty="0" smtClean="0"/>
              <a:t>Заброшенный мяч </a:t>
            </a:r>
            <a:r>
              <a:rPr lang="ru-RU" dirty="0" smtClean="0"/>
              <a:t>засчитывается команде, атакующей корзину соперников, в которую он заброшен, следующим образом: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За мяч, заброшенный со штрафного броска, засчитывается одно (1) очко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За мяч, заброшенный из зоны </a:t>
            </a:r>
            <a:r>
              <a:rPr lang="ru-RU" dirty="0" err="1" smtClean="0"/>
              <a:t>двухочковых</a:t>
            </a:r>
            <a:r>
              <a:rPr lang="ru-RU" dirty="0" smtClean="0"/>
              <a:t> бросков, засчитываются два (2) очка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/>
              <a:t>За мяч, заброшенный из зоны </a:t>
            </a:r>
            <a:r>
              <a:rPr lang="ru-RU" dirty="0" err="1" smtClean="0"/>
              <a:t>трехочковых</a:t>
            </a:r>
            <a:r>
              <a:rPr lang="ru-RU" dirty="0" smtClean="0"/>
              <a:t> бросков, засчитываются три (3) очка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600200"/>
            <a:ext cx="3643313" cy="1614488"/>
          </a:xfrm>
        </p:spPr>
        <p:txBody>
          <a:bodyPr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/>
              <a:t>Мяч</a:t>
            </a:r>
            <a:r>
              <a:rPr lang="ru-RU" dirty="0" smtClean="0"/>
              <a:t> считается заброшенным, когда живой мяч входит в корзину сверху и остается в ней или проходит через нее.</a:t>
            </a:r>
            <a:endParaRPr lang="ru-RU" dirty="0"/>
          </a:p>
        </p:txBody>
      </p:sp>
      <p:pic>
        <p:nvPicPr>
          <p:cNvPr id="12293" name="Содержимое 4" descr="баскт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635250"/>
            <a:ext cx="37369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ЗАСЧИТЫВАНИЕ ПОПАДАНИЙ</a:t>
            </a:r>
            <a:endParaRPr lang="ru-RU" dirty="0"/>
          </a:p>
        </p:txBody>
      </p:sp>
      <p:pic>
        <p:nvPicPr>
          <p:cNvPr id="13315" name="Содержимое 6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643188"/>
            <a:ext cx="3048000" cy="3768725"/>
          </a:xfrm>
        </p:spPr>
      </p:pic>
      <p:pic>
        <p:nvPicPr>
          <p:cNvPr id="13316" name="Содержимое 4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714875" y="1785938"/>
            <a:ext cx="3073400" cy="3886200"/>
          </a:xfrm>
        </p:spPr>
      </p:pic>
      <p:sp>
        <p:nvSpPr>
          <p:cNvPr id="13317" name="Текст 4"/>
          <p:cNvSpPr>
            <a:spLocks noGrp="1"/>
          </p:cNvSpPr>
          <p:nvPr>
            <p:ph type="body" sz="quarter" idx="1"/>
          </p:nvPr>
        </p:nvSpPr>
        <p:spPr>
          <a:xfrm>
            <a:off x="785813" y="1857375"/>
            <a:ext cx="2428875" cy="642938"/>
          </a:xfrm>
        </p:spPr>
        <p:txBody>
          <a:bodyPr/>
          <a:lstStyle/>
          <a:p>
            <a:pPr algn="ctr" eaLnBrk="1" hangingPunct="1"/>
            <a:endParaRPr lang="ru-RU" sz="2800" smtClean="0"/>
          </a:p>
          <a:p>
            <a:pPr algn="ctr" eaLnBrk="1" hangingPunct="1"/>
            <a:r>
              <a:rPr lang="ru-RU" sz="1800" smtClean="0"/>
              <a:t>ОДНО ОЧКО</a:t>
            </a:r>
          </a:p>
          <a:p>
            <a:pPr algn="ctr" eaLnBrk="1" hangingPunct="1"/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3318" name="Текст 7"/>
          <p:cNvSpPr>
            <a:spLocks noGrp="1"/>
          </p:cNvSpPr>
          <p:nvPr>
            <p:ph type="body" sz="quarter" idx="3"/>
          </p:nvPr>
        </p:nvSpPr>
        <p:spPr>
          <a:xfrm>
            <a:off x="5715000" y="1143000"/>
            <a:ext cx="2500313" cy="571500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ДВА 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5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ЗАСЧИТЫВАНИЕ ПОПАДАНИЙ</a:t>
            </a:r>
            <a:endParaRPr lang="ru-RU" dirty="0"/>
          </a:p>
        </p:txBody>
      </p:sp>
      <p:pic>
        <p:nvPicPr>
          <p:cNvPr id="14339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3214688"/>
            <a:ext cx="1571625" cy="3165475"/>
          </a:xfrm>
        </p:spPr>
      </p:pic>
      <p:pic>
        <p:nvPicPr>
          <p:cNvPr id="14340" name="Содержимое 4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929313" y="2571750"/>
            <a:ext cx="1643062" cy="3171825"/>
          </a:xfrm>
        </p:spPr>
      </p:pic>
      <p:sp>
        <p:nvSpPr>
          <p:cNvPr id="14341" name="Текст 8"/>
          <p:cNvSpPr>
            <a:spLocks noGrp="1"/>
          </p:cNvSpPr>
          <p:nvPr>
            <p:ph type="body" sz="quarter" idx="1"/>
          </p:nvPr>
        </p:nvSpPr>
        <p:spPr>
          <a:xfrm>
            <a:off x="714375" y="1857375"/>
            <a:ext cx="2857500" cy="1071563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ПОПЫТКА </a:t>
            </a:r>
          </a:p>
          <a:p>
            <a:pPr algn="ctr" eaLnBrk="1" hangingPunct="1"/>
            <a:r>
              <a:rPr lang="ru-RU" sz="1800" smtClean="0"/>
              <a:t>ТРЕХОЧКОВОГО БРОСКА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214938" y="1143000"/>
            <a:ext cx="3000375" cy="1214438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900" dirty="0" smtClean="0"/>
              <a:t>УСПЕШНЫЙ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900" dirty="0" smtClean="0"/>
              <a:t>ТРЕХОЧКОВЫЙ БРОСОК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ЗАСЧИТЫВАНИЕ ПОПАДАНИЙ</a:t>
            </a:r>
            <a:endParaRPr lang="ru-RU" dirty="0"/>
          </a:p>
        </p:txBody>
      </p:sp>
      <p:pic>
        <p:nvPicPr>
          <p:cNvPr id="15363" name="Содержимое 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19175" y="2362200"/>
            <a:ext cx="2533650" cy="3886200"/>
          </a:xfrm>
        </p:spPr>
      </p:pic>
      <p:sp>
        <p:nvSpPr>
          <p:cNvPr id="15364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ОТМЕНА ПОПАДАНИЯ ИЛИ ИГРОВОГО ДЕЙСТВИЯ</a:t>
            </a:r>
            <a:endParaRPr lang="ru-RU" dirty="0"/>
          </a:p>
        </p:txBody>
      </p:sp>
      <p:sp>
        <p:nvSpPr>
          <p:cNvPr id="15366" name="Текст 9"/>
          <p:cNvSpPr>
            <a:spLocks noGrp="1"/>
          </p:cNvSpPr>
          <p:nvPr>
            <p:ph type="body" sz="quarter" idx="3"/>
          </p:nvPr>
        </p:nvSpPr>
        <p:spPr>
          <a:xfrm>
            <a:off x="4343400" y="1739900"/>
            <a:ext cx="3657600" cy="46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0" y="1142984"/>
            <a:ext cx="6172200" cy="3806206"/>
          </a:xfrm>
        </p:spPr>
        <p:txBody>
          <a:bodyPr numCol="1">
            <a:prstTxWarp prst="textDeflateBottom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СВЯЗАННЫЕ С ИГРОВЫМ    ВРЕМЕНЕМ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387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673</TotalTime>
  <Words>1227</Words>
  <Application>Microsoft Office PowerPoint</Application>
  <PresentationFormat>Экран (4:3)</PresentationFormat>
  <Paragraphs>201</Paragraphs>
  <Slides>47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Century Schoolbook</vt:lpstr>
      <vt:lpstr>Wingdings</vt:lpstr>
      <vt:lpstr>Wingdings 2</vt:lpstr>
      <vt:lpstr>Calibri</vt:lpstr>
      <vt:lpstr>Courier New</vt:lpstr>
      <vt:lpstr>Эркер</vt:lpstr>
      <vt:lpstr> </vt:lpstr>
      <vt:lpstr>ПРАВИЛА                 БАСКЕТБОЛА</vt:lpstr>
      <vt:lpstr>Слайд 3</vt:lpstr>
      <vt:lpstr>ЗАСЧИТЫВАНИЕ ПОПАДАНИЙ </vt:lpstr>
      <vt:lpstr>ЗАСЧИТЫВАНИЕ ПОПАДАНИЙ</vt:lpstr>
      <vt:lpstr>ЗАСЧИТЫВАНИЕ ПОПАДАНИЙ</vt:lpstr>
      <vt:lpstr>ЗАСЧИТЫВАНИЕ ПОПАДАНИЙ</vt:lpstr>
      <vt:lpstr>ЗАСЧИТЫВАНИЕ ПОПАДАНИЙ</vt:lpstr>
      <vt:lpstr>СВЯЗАННЫЕ С ИГРОВЫМ    ВРЕМЕНЕМ  </vt:lpstr>
      <vt:lpstr>СВЯЗАННЫЕ С ИГРОВЫМ ВРЕМЕНЕМ </vt:lpstr>
      <vt:lpstr>СВЯЗАННЫЕ С ИГРОВЫМ ВРЕМЕНЕМ </vt:lpstr>
      <vt:lpstr>АДМИНИСТРАТИВНЫЕ </vt:lpstr>
      <vt:lpstr>АДМИНИСТРАТИВНЫЕ </vt:lpstr>
      <vt:lpstr>АДМИНИСТРАТИВНЫЕ </vt:lpstr>
      <vt:lpstr>АДМИНИСТРАТИВНЫЕ</vt:lpstr>
      <vt:lpstr>АДМИНИСТРАТИВНЫЕ</vt:lpstr>
      <vt:lpstr>ВИД НАРУШЕНИЙ</vt:lpstr>
      <vt:lpstr>ВИД НАРУШЕНИЙ </vt:lpstr>
      <vt:lpstr>ВИД НАРУШЕНИЙ </vt:lpstr>
      <vt:lpstr>ВИД НАРУШЕНИЙ </vt:lpstr>
      <vt:lpstr>ВИД НАРУШЕНИЙ </vt:lpstr>
      <vt:lpstr>ВИД НАРУШЕНИЙ </vt:lpstr>
      <vt:lpstr>ВИД НАРУШЕНИЙ </vt:lpstr>
      <vt:lpstr>ВИД НАРУШЕНИЙ </vt:lpstr>
      <vt:lpstr>ВИД НАРУШЕНИЙ </vt:lpstr>
      <vt:lpstr>ВИД НАРУШЕНИЙ </vt:lpstr>
      <vt:lpstr>ПОКАЗ ЖЕСТОВ О ФОЛЕ СЕКРЕТАРСКОМУ СТОЛИКУ</vt:lpstr>
      <vt:lpstr>Слайд 28</vt:lpstr>
      <vt:lpstr>ПОКАЗ ЖЕСТОВ О ФОЛЕ СЕКРЕТАРСКОМУ СТОЛИКУ</vt:lpstr>
      <vt:lpstr>ТИП ФОЛА </vt:lpstr>
      <vt:lpstr>  ТИП ФОЛА </vt:lpstr>
      <vt:lpstr>ТИП ФОЛА </vt:lpstr>
      <vt:lpstr>ТИП ФОЛА </vt:lpstr>
      <vt:lpstr>ТИП ФОЛА </vt:lpstr>
      <vt:lpstr>ТИП ФОЛА </vt:lpstr>
      <vt:lpstr>ТИП ФОЛА </vt:lpstr>
      <vt:lpstr>ТИП ФОЛА </vt:lpstr>
      <vt:lpstr>ТИП ФОЛА </vt:lpstr>
      <vt:lpstr>ТИП ФОЛА </vt:lpstr>
      <vt:lpstr>ТИП ФОЛА</vt:lpstr>
      <vt:lpstr>ПОКАЗ ЖЕСТОВ О ФОЛЕ СЕКРЕТАРСКОМУ СТОЛИКУ</vt:lpstr>
      <vt:lpstr>Слайд 42</vt:lpstr>
      <vt:lpstr>НАПРАВЛЕНИЕ ИГРЫ</vt:lpstr>
      <vt:lpstr>ПРОВЕДЕНИЕ                    ШТРАФНЫХ                                     БРОСКОВ</vt:lpstr>
      <vt:lpstr>ВНУТИ ОГРАНИЧЕННОЙ ЗОНЫ </vt:lpstr>
      <vt:lpstr>ПРОВЕДЕНИЕ                  ШТРАФНЫХ                                    БРОСКОВ</vt:lpstr>
      <vt:lpstr>ВНЕ ОГРАНИЧЕННОЙ ЗОНЫ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ЗАСЧИТЫВАНИЕ ПОПАДАНИЙ</dc:title>
  <dc:creator>FuckYouBill</dc:creator>
  <cp:lastModifiedBy>Syrax</cp:lastModifiedBy>
  <cp:revision>75</cp:revision>
  <dcterms:created xsi:type="dcterms:W3CDTF">2009-01-04T18:30:30Z</dcterms:created>
  <dcterms:modified xsi:type="dcterms:W3CDTF">2012-10-29T16:25:53Z</dcterms:modified>
</cp:coreProperties>
</file>