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30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319" r:id="rId22"/>
    <p:sldId id="275" r:id="rId23"/>
    <p:sldId id="276" r:id="rId24"/>
    <p:sldId id="313" r:id="rId25"/>
    <p:sldId id="282" r:id="rId26"/>
    <p:sldId id="312" r:id="rId27"/>
    <p:sldId id="283" r:id="rId28"/>
    <p:sldId id="315" r:id="rId29"/>
    <p:sldId id="316" r:id="rId30"/>
    <p:sldId id="321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69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8570C-5243-4A52-9875-918D66ED6117}" type="datetimeFigureOut">
              <a:rPr lang="ru-RU"/>
              <a:pPr>
                <a:defRPr/>
              </a:pPr>
              <a:t>27.09.2013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BC985-0175-481B-987E-152631E88C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0AE71-8E9B-4027-9BBC-FD6C5A0BDE0D}" type="datetimeFigureOut">
              <a:rPr lang="ru-RU"/>
              <a:pPr>
                <a:defRPr/>
              </a:pPr>
              <a:t>27.09.2013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470ED-C51A-42AF-A44B-823681485A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52CD9-1DF3-4ED0-8BF8-C93ED7CC1FB1}" type="datetimeFigureOut">
              <a:rPr lang="ru-RU"/>
              <a:pPr>
                <a:defRPr/>
              </a:pPr>
              <a:t>27.09.2013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796BE-D2CB-4479-AFF0-736E430B51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02A11-EBF7-4A30-93B3-C2B784ACA6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AB425-1C34-4A84-B93B-AE3CB23F38CD}" type="datetimeFigureOut">
              <a:rPr lang="ru-RU"/>
              <a:pPr>
                <a:defRPr/>
              </a:pPr>
              <a:t>27.09.2013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ABACA-FAB0-4188-B8CD-C0DFBC7C32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4D571-F2B3-4692-8BB5-D3175D8F72BC}" type="datetimeFigureOut">
              <a:rPr lang="ru-RU"/>
              <a:pPr>
                <a:defRPr/>
              </a:pPr>
              <a:t>27.09.2013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C8943-BFFE-4387-ACF5-BAF9A58CF9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A038B-249E-4CA3-8A14-73A0C7F5AD9C}" type="datetimeFigureOut">
              <a:rPr lang="ru-RU"/>
              <a:pPr>
                <a:defRPr/>
              </a:pPr>
              <a:t>27.09.2013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B227F-B42E-4FF6-A901-336BD2C28F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C4F34-7DD6-4AD5-9725-4B5B81F50F70}" type="datetimeFigureOut">
              <a:rPr lang="ru-RU"/>
              <a:pPr>
                <a:defRPr/>
              </a:pPr>
              <a:t>27.09.2013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6B6F1-8076-46B3-859C-4D74EF9A88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6E964-018A-479D-807A-1C9424FE1ECF}" type="datetimeFigureOut">
              <a:rPr lang="ru-RU"/>
              <a:pPr>
                <a:defRPr/>
              </a:pPr>
              <a:t>27.09.2013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C2882-D43A-4F0B-991D-245FD38275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E56BF-B89C-41FF-B546-44965D53D9D1}" type="datetimeFigureOut">
              <a:rPr lang="ru-RU"/>
              <a:pPr>
                <a:defRPr/>
              </a:pPr>
              <a:t>27.09.2013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E552A-0765-4D3B-B7C4-A18F72CDF0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93610-458E-4C22-8D54-EECDF801DE5D}" type="datetimeFigureOut">
              <a:rPr lang="ru-RU"/>
              <a:pPr>
                <a:defRPr/>
              </a:pPr>
              <a:t>27.09.2013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CED08-DAC6-402C-AAB7-2BFD51611D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DAAAC-5028-44EB-BC0C-8B20E8725342}" type="datetimeFigureOut">
              <a:rPr lang="ru-RU"/>
              <a:pPr>
                <a:defRPr/>
              </a:pPr>
              <a:t>27.09.2013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174FB-AEEB-4557-89CC-5A402F3FBD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C227D1-4F63-41B0-A910-DACCDBE3778A}" type="datetimeFigureOut">
              <a:rPr lang="ru-RU"/>
              <a:pPr>
                <a:defRPr/>
              </a:pPr>
              <a:t>27.09.2013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A1E3244-5F47-4EF3-BB75-72A6759504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79" r:id="rId2"/>
    <p:sldLayoutId id="2147483688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9" r:id="rId9"/>
    <p:sldLayoutId id="2147483685" r:id="rId10"/>
    <p:sldLayoutId id="2147483686" r:id="rId11"/>
    <p:sldLayoutId id="2147483690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dfon.ru/image/4079-1152x864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boinka.ru/wallpapers/fd023fed0c07bb30fc8cf93ed26be767/18217_5.jpg" TargetMode="External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spacepranks.com/Myspace-Posters/sports-posters-15.jpg" TargetMode="External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gefan.ru/pic/loads/image_941268021.jpg" TargetMode="External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all.bete.tv/wall_bete_tv.php?id=141801" TargetMode="External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boinka.ru/wallpapers/905a4508148779c0ebe39e09228439dc/18222_5.jpg" TargetMode="External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wallcoo.net/sport/NBA_Nuggets_0809/images/Anthony_05wallpaper.jpg" TargetMode="Externa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1600x1200.net/wallpaper_21_42048.jpg" TargetMode="External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7" Type="http://schemas.openxmlformats.org/officeDocument/2006/relationships/image" Target="../media/image9.gif"/><Relationship Id="rId2" Type="http://schemas.openxmlformats.org/officeDocument/2006/relationships/hyperlink" Target="http://wap.wapuk.ru/wm/anime/sport/140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amidoo.free.fr/html/gifs/sport/divers/dribbler.gif" TargetMode="External"/><Relationship Id="rId5" Type="http://schemas.openxmlformats.org/officeDocument/2006/relationships/image" Target="../media/image32.jpeg"/><Relationship Id="rId4" Type="http://schemas.openxmlformats.org/officeDocument/2006/relationships/hyperlink" Target="http://www.goodfon.ru/download.html?id=14720&amp;rash=1280x1024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goodfon.ru/download.html?id=104113&amp;rash=1746x1280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pochemuha.ru/wp-content/uploads/2011/02/history-basketball.jpg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gif"/><Relationship Id="rId4" Type="http://schemas.openxmlformats.org/officeDocument/2006/relationships/hyperlink" Target="http://rebond.chapelais.free.fr/image/ballon40.gif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hyperlink" Target="http://www.gifs.net/Animation11/Sports/Basketball/basketball_hoop.gi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www.sunhome.ru/UsersGallery/wallpapers/175/basketbol-igra.jp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hyperlink" Target="http://new.spn.by/static/BASE/BRP/05/406/054060/php2D36yF.gi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hyperlink" Target="http://www.mobiles24.com/static/previews/downloads/default/156/P-207266-HgmURJ4DH2-1.jpg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39.jpeg"/><Relationship Id="rId7" Type="http://schemas.openxmlformats.org/officeDocument/2006/relationships/image" Target="../media/image42.gif"/><Relationship Id="rId2" Type="http://schemas.openxmlformats.org/officeDocument/2006/relationships/slide" Target="slide27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2.xml"/><Relationship Id="rId5" Type="http://schemas.openxmlformats.org/officeDocument/2006/relationships/image" Target="../media/image41.gif"/><Relationship Id="rId4" Type="http://schemas.openxmlformats.org/officeDocument/2006/relationships/image" Target="../media/image40.gif"/><Relationship Id="rId9" Type="http://schemas.openxmlformats.org/officeDocument/2006/relationships/image" Target="../media/image43.gi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gif"/><Relationship Id="rId3" Type="http://schemas.openxmlformats.org/officeDocument/2006/relationships/image" Target="../media/image40.gif"/><Relationship Id="rId7" Type="http://schemas.openxmlformats.org/officeDocument/2006/relationships/slide" Target="slide17.xm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gif"/><Relationship Id="rId5" Type="http://schemas.openxmlformats.org/officeDocument/2006/relationships/slide" Target="slide2.xml"/><Relationship Id="rId4" Type="http://schemas.openxmlformats.org/officeDocument/2006/relationships/image" Target="../media/image41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1.gif"/><Relationship Id="rId7" Type="http://schemas.openxmlformats.org/officeDocument/2006/relationships/image" Target="../media/image43.gif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image" Target="../media/image42.gif"/><Relationship Id="rId4" Type="http://schemas.openxmlformats.org/officeDocument/2006/relationships/slide" Target="slide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artice.ru/uploads/posts/2010-06/1277111103_43189872-d299-49b4-9495-2778b887e96c.jpg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s61.radikal.ru/i172/1109/3e/136117abd8b0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orlandocg954.webs.com/orlando_magic_by_pixel_reborn_1280x1024.jpg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gif"/><Relationship Id="rId4" Type="http://schemas.openxmlformats.org/officeDocument/2006/relationships/hyperlink" Target="http://mamidoo.free.fr/html/gifs/sport/divers/dribbler.gi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xumfak.my1.ru/basketbol1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hyperlink" Target="http://basketball.sport-lives.com/images/rules/bn_rule2_1big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asketball.sport-lives.com/images/rules/bn_rule2_5big.gif" TargetMode="External"/><Relationship Id="rId5" Type="http://schemas.openxmlformats.org/officeDocument/2006/relationships/image" Target="../media/image12.png"/><Relationship Id="rId4" Type="http://schemas.openxmlformats.org/officeDocument/2006/relationships/hyperlink" Target="http://basketball.sport-lives.com/images/rules/bn_rule2_4big.gif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hyperlink" Target="http://burykind.narod.ru/brosok_dinamic02dshadedcompletmacro.gi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livenba.narod.ru/wallpapers/lebron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5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4395790" cy="1828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5" y="2133600"/>
            <a:ext cx="4500563" cy="4535488"/>
          </a:xfrm>
        </p:spPr>
        <p:txBody>
          <a:bodyPr>
            <a:normAutofit/>
          </a:bodyPr>
          <a:lstStyle/>
          <a:p>
            <a:pPr marR="0" algn="ctr">
              <a:lnSpc>
                <a:spcPct val="80000"/>
              </a:lnSpc>
            </a:pPr>
            <a:r>
              <a:rPr lang="ru-RU" sz="2500" b="1" dirty="0" smtClean="0">
                <a:solidFill>
                  <a:srgbClr val="FFC000"/>
                </a:solidFill>
              </a:rPr>
              <a:t>Баскетбол:</a:t>
            </a:r>
          </a:p>
          <a:p>
            <a:pPr marR="0" algn="ctr">
              <a:lnSpc>
                <a:spcPct val="80000"/>
              </a:lnSpc>
            </a:pPr>
            <a:r>
              <a:rPr lang="ru-RU" sz="700" dirty="0" smtClean="0"/>
              <a:t>                        </a:t>
            </a:r>
          </a:p>
          <a:p>
            <a:pPr marR="0" algn="ctr">
              <a:lnSpc>
                <a:spcPct val="80000"/>
              </a:lnSpc>
            </a:pPr>
            <a:r>
              <a:rPr lang="ru-RU" sz="2500" dirty="0" smtClean="0"/>
              <a:t>  -история баскетбола</a:t>
            </a:r>
          </a:p>
          <a:p>
            <a:pPr marR="0" algn="ctr">
              <a:lnSpc>
                <a:spcPct val="80000"/>
              </a:lnSpc>
            </a:pPr>
            <a:r>
              <a:rPr lang="ru-RU" sz="2500" dirty="0" smtClean="0"/>
              <a:t>  -размеры и оборудование</a:t>
            </a:r>
          </a:p>
          <a:p>
            <a:pPr marR="0" algn="ctr">
              <a:lnSpc>
                <a:spcPct val="80000"/>
              </a:lnSpc>
            </a:pPr>
            <a:r>
              <a:rPr lang="ru-RU" sz="2500" dirty="0" smtClean="0"/>
              <a:t>   -правила игры</a:t>
            </a:r>
          </a:p>
          <a:p>
            <a:pPr marR="0" algn="ctr">
              <a:lnSpc>
                <a:spcPct val="80000"/>
              </a:lnSpc>
            </a:pPr>
            <a:r>
              <a:rPr lang="ru-RU" sz="2500" dirty="0" smtClean="0"/>
              <a:t>   -экипировка</a:t>
            </a:r>
          </a:p>
          <a:p>
            <a:pPr marR="0" algn="ctr">
              <a:lnSpc>
                <a:spcPct val="80000"/>
              </a:lnSpc>
              <a:buFontTx/>
              <a:buChar char="-"/>
            </a:pPr>
            <a:r>
              <a:rPr lang="ru-RU" sz="2500" smtClean="0"/>
              <a:t>физические </a:t>
            </a:r>
            <a:r>
              <a:rPr lang="ru-RU" sz="2500" dirty="0" smtClean="0"/>
              <a:t>качества</a:t>
            </a:r>
          </a:p>
          <a:p>
            <a:pPr marR="0" algn="ctr">
              <a:lnSpc>
                <a:spcPct val="80000"/>
              </a:lnSpc>
              <a:buFontTx/>
              <a:buChar char="-"/>
            </a:pPr>
            <a:endParaRPr lang="ru-RU" sz="2500" dirty="0" smtClean="0"/>
          </a:p>
          <a:p>
            <a:pPr marR="0" algn="ctr">
              <a:lnSpc>
                <a:spcPct val="80000"/>
              </a:lnSpc>
            </a:pPr>
            <a:endParaRPr lang="ru-RU" sz="2500" dirty="0" smtClean="0"/>
          </a:p>
          <a:p>
            <a:pPr marR="0" algn="ctr">
              <a:lnSpc>
                <a:spcPct val="80000"/>
              </a:lnSpc>
            </a:pPr>
            <a:endParaRPr lang="ru-RU" sz="2500" dirty="0" smtClean="0"/>
          </a:p>
          <a:p>
            <a:pPr marR="0" algn="l">
              <a:lnSpc>
                <a:spcPct val="80000"/>
              </a:lnSpc>
            </a:pPr>
            <a:endParaRPr lang="ru-RU" sz="2500" dirty="0" smtClean="0"/>
          </a:p>
          <a:p>
            <a:pPr marR="0" algn="l">
              <a:lnSpc>
                <a:spcPct val="80000"/>
              </a:lnSpc>
            </a:pPr>
            <a:r>
              <a:rPr lang="ru-RU" sz="2500" dirty="0" smtClean="0"/>
              <a:t>    </a:t>
            </a:r>
          </a:p>
        </p:txBody>
      </p:sp>
      <p:pic>
        <p:nvPicPr>
          <p:cNvPr id="7" name="Рисунок 6" descr="1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260648"/>
            <a:ext cx="1643074" cy="1643074"/>
          </a:xfrm>
          <a:prstGeom prst="ellipse">
            <a:avLst/>
          </a:prstGeom>
          <a:effectLst>
            <a:softEdge rad="127000"/>
          </a:effec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813"/>
            <a:ext cx="3900488" cy="5538787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За одно попадание мяча в кольцо может быть засчитано разное количество очков: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1 очко</a:t>
            </a:r>
            <a:r>
              <a:rPr lang="ru-RU" dirty="0" smtClean="0"/>
              <a:t> — бросок со штрафной линии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2 очка</a:t>
            </a:r>
            <a:r>
              <a:rPr lang="ru-RU" dirty="0" smtClean="0"/>
              <a:t> — бросок со средней или близкой дистанции (ближе трёхочковой линии)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3 очка</a:t>
            </a:r>
            <a:r>
              <a:rPr lang="ru-RU" dirty="0" smtClean="0"/>
              <a:t> — бросок из-за трёхочковой линии на расстоянии 6м 75см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16387" name="Picture 2" descr="Картинка 39 из 14860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3" y="1143000"/>
            <a:ext cx="3719512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638" y="908050"/>
            <a:ext cx="4471987" cy="5395913"/>
          </a:xfrm>
        </p:spPr>
        <p:txBody>
          <a:bodyPr>
            <a:normAutofit fontScale="700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Игра официально начинается спорным броском в центральном круге, когда мяч правильно отбит одним из спорящих.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Матч состоит из четырёх периодов по десять минут с перерывами по две минуты.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 Продолжительность перерыва между второй и третьей четвертями игры — пятнадцать минут. После большого перерыва команды должны поменяться корзинами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Игра состоит из двух (2) половин по двадцать минут каждая, или четырех (4) периодов (четвертей) по двенадцать (12) минут, каждый с перерывами по две (2) минуты между первым и вторым периодами и между третьим и четвертым периодами</a:t>
            </a:r>
            <a:endParaRPr lang="ru-RU" dirty="0"/>
          </a:p>
        </p:txBody>
      </p:sp>
      <p:pic>
        <p:nvPicPr>
          <p:cNvPr id="17411" name="Picture 2" descr="http://burykind.narod.ru/static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3789363"/>
            <a:ext cx="12858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http://www.oboinka.ru/wallpapers/fd023fed0c07bb30fc8cf93ed26be767/18217_5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1214438"/>
            <a:ext cx="3644900" cy="272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Рисунок 5" descr="999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5113" y="5300663"/>
            <a:ext cx="10382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4400550" cy="7239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Нарушения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50"/>
            <a:ext cx="4186238" cy="4895850"/>
          </a:xfrm>
        </p:spPr>
        <p:txBody>
          <a:bodyPr>
            <a:normAutofit fontScale="850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аут</a:t>
            </a:r>
            <a:r>
              <a:rPr lang="ru-RU" dirty="0" smtClean="0"/>
              <a:t> — мяч уходит за пределы игровой площадки;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пробежка</a:t>
            </a:r>
            <a:r>
              <a:rPr lang="ru-RU" dirty="0" smtClean="0"/>
              <a:t> — игрок, контролирующий «живой» мяч, совершает перемещение ног сверх ограничений, установленного правилами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нарушение ведения мяча, включающее в себя 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пронос мяча, двойное ведение</a:t>
            </a:r>
            <a:r>
              <a:rPr lang="ru-RU" dirty="0" smtClean="0"/>
              <a:t>;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три секунды</a:t>
            </a:r>
            <a:r>
              <a:rPr lang="ru-RU" dirty="0" smtClean="0"/>
              <a:t> — игрок нападения находится в зоне штрафного броска более трех секунд в то время, когда его команда владеет мячом в зоне нападения;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18436" name="Picture 2" descr="http://burykind.narod.ru/brosokstatic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325" y="3789363"/>
            <a:ext cx="1125538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4" descr="Картинка 40 из 14895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25" y="928688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5" y="928688"/>
            <a:ext cx="4543425" cy="5395912"/>
          </a:xfrm>
        </p:spPr>
        <p:txBody>
          <a:bodyPr>
            <a:normAutofit fontScale="925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пять секунд — игрок при выполнении вбрасывания не расстается с мячом в течение пяти секунд;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восемь секунд — команда, владеющая мячом из зоны защиты не вывела его в зону нападения за восемь секунд;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нарушения возвращения мяча в зону защиты (зона) — команда, владеющая мячом в зоне нападения перевела его в зону защиты.</a:t>
            </a:r>
            <a:endParaRPr lang="ru-RU" dirty="0"/>
          </a:p>
        </p:txBody>
      </p:sp>
      <p:pic>
        <p:nvPicPr>
          <p:cNvPr id="19459" name="Picture 2" descr="http://burykind.narod.ru/sopernik_zashita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4149725"/>
            <a:ext cx="92868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Картинка 36 из 14895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1357313"/>
            <a:ext cx="374015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5472113" cy="866775"/>
          </a:xfrm>
        </p:spPr>
        <p:txBody>
          <a:bodyPr/>
          <a:lstStyle/>
          <a:p>
            <a:r>
              <a:rPr lang="ru-RU" smtClean="0"/>
              <a:t>Фолы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38"/>
            <a:ext cx="4543425" cy="4538662"/>
          </a:xfrm>
        </p:spPr>
        <p:txBody>
          <a:bodyPr>
            <a:normAutofit fontScale="700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Фол — это несоблюдение правил, вызванное персональным контактом или неспортивным поведением.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Виды фолов: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персональный;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технический;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неспортивный;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дисквалифицирующий.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Игрок, получивший 5 фолов в матче, должен покинуть игровую площадку и не может принимать участие в матче (но при этом ему разрешается остаться на скамейке запасных). Игрок, получивший дисквалифицирующий фол должен покинуть место проведения матча.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20484" name="Picture 2" descr="http://burykind.narod.ru/forvard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1863" y="3284538"/>
            <a:ext cx="1071562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4" descr="Картинка 7 из 14895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0" y="1285875"/>
            <a:ext cx="3648075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5246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Основные элементы игры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8" y="1571625"/>
            <a:ext cx="4614862" cy="4752975"/>
          </a:xfrm>
        </p:spPr>
        <p:txBody>
          <a:bodyPr>
            <a:normAutofit fontScale="77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Ведение мяча — один из основных технических элементов баскетбола. Правильное, технически грамотное ведение мяча — фундамент для стабильного контроля за ним, основа индивидуального обыгрывания соперника.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Ведение различают по основным способам: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высокое скоростное ведение (высокий отскок мяча от пола, угол сгибания ног в коленях — 135—160).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низкое ведение с укрыванием мяча (низкий отскок мяча от пола, угол сгибания ног в коленях — 90-120").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комбинированное ведение.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21508" name="Picture 2" descr="http://burykind.narod.ru/fintleft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3573463"/>
            <a:ext cx="928688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4" descr="Картинка 15 из 16151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1714500"/>
            <a:ext cx="3263900" cy="244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Текст 2"/>
          <p:cNvSpPr>
            <a:spLocks noGrp="1"/>
          </p:cNvSpPr>
          <p:nvPr>
            <p:ph type="body" sz="half" idx="2"/>
          </p:nvPr>
        </p:nvSpPr>
        <p:spPr>
          <a:xfrm>
            <a:off x="214313" y="785813"/>
            <a:ext cx="2605087" cy="5143500"/>
          </a:xfrm>
        </p:spPr>
        <p:txBody>
          <a:bodyPr/>
          <a:lstStyle/>
          <a:p>
            <a:r>
              <a:rPr lang="ru-RU" sz="1700" b="1" smtClean="0"/>
              <a:t>Передача мяча</a:t>
            </a:r>
            <a:r>
              <a:rPr lang="ru-RU" sz="1700" smtClean="0"/>
              <a:t> —самый главный элемент в игре разыгрывающего защитника.</a:t>
            </a:r>
          </a:p>
          <a:p>
            <a:r>
              <a:rPr lang="ru-RU" sz="1700" smtClean="0"/>
              <a:t> Умение правильно и точно передать мяч - основа четкого, целенаправленного взаимодействия баскетболистов в игре. </a:t>
            </a:r>
          </a:p>
          <a:p>
            <a:r>
              <a:rPr lang="ru-RU" sz="1700" smtClean="0"/>
              <a:t>Основные способы передач:</a:t>
            </a:r>
          </a:p>
          <a:p>
            <a:endParaRPr lang="ru-RU" sz="1700" smtClean="0"/>
          </a:p>
          <a:p>
            <a:r>
              <a:rPr lang="ru-RU" sz="1700" smtClean="0"/>
              <a:t>пас от груди, </a:t>
            </a:r>
          </a:p>
          <a:p>
            <a:r>
              <a:rPr lang="ru-RU" sz="1700" smtClean="0"/>
              <a:t>пас от плеча, </a:t>
            </a:r>
          </a:p>
          <a:p>
            <a:r>
              <a:rPr lang="ru-RU" sz="1700" smtClean="0"/>
              <a:t>пас из-за головы, </a:t>
            </a:r>
          </a:p>
          <a:p>
            <a:r>
              <a:rPr lang="ru-RU" sz="1700" smtClean="0"/>
              <a:t>пасы снизу, сбоку, из рук в руки и др.</a:t>
            </a:r>
          </a:p>
          <a:p>
            <a:endParaRPr lang="ru-RU" smtClean="0"/>
          </a:p>
        </p:txBody>
      </p:sp>
      <p:pic>
        <p:nvPicPr>
          <p:cNvPr id="22531" name="Picture 2" descr="Картинка 21 из 161510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l="3004" r="3004"/>
          <a:stretch>
            <a:fillRect/>
          </a:stretch>
        </p:blipFill>
        <p:spPr>
          <a:xfrm rot="420000">
            <a:off x="3486150" y="1200150"/>
            <a:ext cx="4618038" cy="3930650"/>
          </a:xfr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8" y="1935163"/>
            <a:ext cx="4614862" cy="4389437"/>
          </a:xfrm>
        </p:spPr>
        <p:txBody>
          <a:bodyPr>
            <a:normAutofit fontScale="700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dirty="0" smtClean="0"/>
              <a:t>Подбор</a:t>
            </a:r>
            <a:r>
              <a:rPr lang="ru-RU" dirty="0" smtClean="0"/>
              <a:t>  — важнейший элемент при игре в баскетбол, при котором игрок овладевает мячом после неудачной попытки 2-х или 3-х очкового броска. </a:t>
            </a:r>
            <a:endParaRPr lang="en-US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Различают несколько видов подборов: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подбор в нападении, на чужом щите  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подбор в защите, на своём щите  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коллективный подбор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Для успешного подбора игроку необходимо заграждать путь соперника к кольцу с целью выигрыша подбора . Наиболее известными игроками преуспевшими в подборах являются - Ларри Берд, Бен Уоллес, Деннис Родман.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23555" name="Picture 2" descr="http://burykind.narod.ru/blokright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3357563"/>
            <a:ext cx="1071562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Картинка 25 из 16151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1214438"/>
            <a:ext cx="354965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66775"/>
          </a:xfrm>
        </p:spPr>
        <p:txBody>
          <a:bodyPr/>
          <a:lstStyle/>
          <a:p>
            <a:r>
              <a:rPr lang="ru-RU" smtClean="0"/>
              <a:t>Перехват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500"/>
            <a:ext cx="4043363" cy="4610100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- (англ. </a:t>
            </a:r>
            <a:r>
              <a:rPr lang="ru-RU" i="1" dirty="0" smtClean="0"/>
              <a:t>steal</a:t>
            </a:r>
            <a:r>
              <a:rPr lang="ru-RU" dirty="0" smtClean="0"/>
              <a:t>) — в баскетболе действия игрока обороны по завладению мячом.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 Перехват мяча выполняется при броске или передаче игроков атаки.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После перехвата мяча защищающаяся команда переходит в быстрый прорыв и набирает «лёгкие» очки.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24580" name="Picture 2" descr="Картинка 45 из 5715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025" y="4437063"/>
            <a:ext cx="2000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4" descr="Обои картинки фото баскетбол, мяч, michael jordan">
            <a:hlinkClick r:id="rId4" tooltip="Обои баскетбол, мяч, michael jordan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3" y="1230313"/>
            <a:ext cx="4429125" cy="282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4" descr="Картинка 24 из 5646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3800" y="4437063"/>
            <a:ext cx="1584325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285750" y="428625"/>
            <a:ext cx="2536825" cy="1428750"/>
          </a:xfrm>
        </p:spPr>
        <p:txBody>
          <a:bodyPr/>
          <a:lstStyle/>
          <a:p>
            <a:r>
              <a:rPr lang="ru-RU" smtClean="0"/>
              <a:t>Перехват мяча при передаче</a:t>
            </a:r>
          </a:p>
        </p:txBody>
      </p:sp>
      <p:sp>
        <p:nvSpPr>
          <p:cNvPr id="25603" name="Текст 2"/>
          <p:cNvSpPr>
            <a:spLocks noGrp="1"/>
          </p:cNvSpPr>
          <p:nvPr>
            <p:ph type="body" sz="half" idx="2"/>
          </p:nvPr>
        </p:nvSpPr>
        <p:spPr>
          <a:xfrm>
            <a:off x="285750" y="1928813"/>
            <a:ext cx="2533650" cy="4357687"/>
          </a:xfrm>
        </p:spPr>
        <p:txBody>
          <a:bodyPr/>
          <a:lstStyle/>
          <a:p>
            <a:r>
              <a:rPr lang="ru-RU" sz="1600" smtClean="0"/>
              <a:t>Если нападающий ждёт мяч на месте, то перехватить его сравнительно нетрудно: следует ловить мяч двумя руками в прыжке после рывка. </a:t>
            </a:r>
          </a:p>
          <a:p>
            <a:r>
              <a:rPr lang="ru-RU" sz="1600" smtClean="0"/>
              <a:t>Если нападающий быстро выходит на мяч, защитнику нужно на коротком расстоянии опередить соперника.</a:t>
            </a:r>
          </a:p>
          <a:p>
            <a:r>
              <a:rPr lang="ru-RU" sz="1600" smtClean="0"/>
              <a:t>Плечом и руками он отрезает прямой путь соперника к мячу и овладевает им.</a:t>
            </a:r>
          </a:p>
          <a:p>
            <a:endParaRPr lang="ru-RU" smtClean="0"/>
          </a:p>
        </p:txBody>
      </p:sp>
      <p:pic>
        <p:nvPicPr>
          <p:cNvPr id="25604" name="Picture 2" descr="Обои картинки фото michael jordan, basketball, nba, air jordan, jordan, mj, finals, chicago vs. utah, 1998, 5.2 sec shot, for the win, winning shot">
            <a:hlinkClick r:id="rId2" tooltip="Обои michael jordan, basketball, nba, air jordan, jordan, mj, finals, chicago vs. utah, 1998, 5.2 sec shot, for the win, winning shot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l="12546" r="12546"/>
          <a:stretch>
            <a:fillRect/>
          </a:stretch>
        </p:blipFill>
        <p:spPr>
          <a:xfrm rot="420000">
            <a:off x="3486150" y="1200150"/>
            <a:ext cx="4618038" cy="3930650"/>
          </a:xfr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Текст 2"/>
          <p:cNvSpPr>
            <a:spLocks noGrp="1"/>
          </p:cNvSpPr>
          <p:nvPr>
            <p:ph type="body" sz="half" idx="2"/>
          </p:nvPr>
        </p:nvSpPr>
        <p:spPr>
          <a:xfrm>
            <a:off x="250825" y="549275"/>
            <a:ext cx="2714625" cy="5715000"/>
          </a:xfrm>
        </p:spPr>
        <p:txBody>
          <a:bodyPr/>
          <a:lstStyle/>
          <a:p>
            <a:r>
              <a:rPr lang="ru-RU" sz="1700" smtClean="0"/>
              <a:t>Нет , пожалуй ,в мире более популярного вида спорта, чем баскетбол. </a:t>
            </a:r>
          </a:p>
          <a:p>
            <a:endParaRPr lang="ru-RU" sz="1700" smtClean="0"/>
          </a:p>
          <a:p>
            <a:r>
              <a:rPr lang="ru-RU" sz="1700" smtClean="0"/>
              <a:t>Давайте разберёмся ,</a:t>
            </a:r>
          </a:p>
          <a:p>
            <a:r>
              <a:rPr lang="ru-RU" sz="1700" smtClean="0"/>
              <a:t>что же это за игра  , в которую играет около четверти населения нашей прекрасной планеты.</a:t>
            </a:r>
          </a:p>
        </p:txBody>
      </p:sp>
      <p:pic>
        <p:nvPicPr>
          <p:cNvPr id="8195" name="Picture 2" descr="Картинка 38 из 8039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l="5942" r="5942"/>
          <a:stretch>
            <a:fillRect/>
          </a:stretch>
        </p:blipFill>
        <p:spPr>
          <a:xfrm rot="420000">
            <a:off x="3486150" y="1200150"/>
            <a:ext cx="4618038" cy="3930650"/>
          </a:xfrm>
          <a:noFill/>
        </p:spPr>
      </p:pic>
      <p:pic>
        <p:nvPicPr>
          <p:cNvPr id="8196" name="Picture 4" descr="Картинка 8 из 5646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" y="3429000"/>
            <a:ext cx="196215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5246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Перехват мяча при ведении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1643063"/>
            <a:ext cx="4043362" cy="4681537"/>
          </a:xfrm>
        </p:spPr>
        <p:txBody>
          <a:bodyPr>
            <a:normAutofit fontScale="850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Если нападающий ведет мяч слишком высоко и не прикрывает корпусом, то перехватить его сравнительно нетрудно: следует выбить мяч двумя руками после рывка.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Для эффективного перехвата игроку необходимо занять позицию на возможном пути передачи соперника. В основном, перехваты прерогатива задней линии команды </a:t>
            </a:r>
            <a:endParaRPr lang="ru-RU" dirty="0"/>
          </a:p>
        </p:txBody>
      </p:sp>
      <p:pic>
        <p:nvPicPr>
          <p:cNvPr id="26628" name="Picture 2" descr="Картинка 46 из 5715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1638300"/>
            <a:ext cx="21431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0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2564904"/>
            <a:ext cx="2286000" cy="3048000"/>
          </a:xfrm>
          <a:prstGeom prst="roundRect">
            <a:avLst/>
          </a:prstGeom>
          <a:effectLst>
            <a:softEdge rad="1270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863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Вырывание и выбивание мяча: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911725"/>
          </a:xfrm>
        </p:spPr>
        <p:txBody>
          <a:bodyPr>
            <a:normAutofit fontScale="85000" lnSpcReduction="10000"/>
          </a:bodyPr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solidFill>
                  <a:schemeClr val="tx2"/>
                </a:solidFill>
              </a:rPr>
              <a:t>Этими приемами пользуются для овладения мячом, который плохо укрыт противником.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i="1" dirty="0" smtClean="0"/>
              <a:t>Вырывание: </a:t>
            </a:r>
            <a:r>
              <a:rPr lang="ru-RU" dirty="0" smtClean="0"/>
              <a:t>Сблизившись с противником, игрок накладывает правую руку на мяч сверху, а левую снизу. Захватив мяч таким образом, защитник резко тянет его к себе с одновременным поворотом туловища </a:t>
            </a:r>
            <a:r>
              <a:rPr lang="ru-RU" dirty="0" err="1" smtClean="0"/>
              <a:t>вперед-влево</a:t>
            </a:r>
            <a:r>
              <a:rPr lang="ru-RU" dirty="0" smtClean="0"/>
              <a:t>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i="1" dirty="0" smtClean="0"/>
              <a:t>Выбивание: </a:t>
            </a:r>
            <a:r>
              <a:rPr lang="ru-RU" dirty="0" smtClean="0"/>
              <a:t>Выбивание мяча у игрока стоящего на месте – защитник должен сделать неожиданный выпад вперед к нападающему и резким (сверху или снизу) коротки движением ребром кисти, с плотно прижатыми пальцами, выбивает мяч.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 </a:t>
            </a:r>
            <a:r>
              <a:rPr lang="ru-RU" b="1" i="1" dirty="0" smtClean="0"/>
              <a:t>Выбивание мяча при ведении: </a:t>
            </a:r>
            <a:r>
              <a:rPr lang="ru-RU" dirty="0" smtClean="0"/>
              <a:t>Защитник набирает такую же скорость как и нападающий, и опередив ритм ведения выбивает мяч ближайшей к сопернику рукой в момент приема мяча, отскочившего от площадки.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953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Блокшот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163"/>
            <a:ext cx="4400550" cy="4389437"/>
          </a:xfrm>
        </p:spPr>
        <p:txBody>
          <a:bodyPr>
            <a:normAutofit fontScale="850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-англ. </a:t>
            </a:r>
            <a:r>
              <a:rPr lang="ru-RU" i="1" dirty="0" smtClean="0"/>
              <a:t>blocked shot - заблокированный бросок</a:t>
            </a:r>
            <a:r>
              <a:rPr lang="ru-RU" dirty="0" smtClean="0"/>
              <a:t>) — баскетбольный термин, означающий ситуацию, когда игрок защиты блокирует по правилам бросок соперника.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Основными блокирующими игроками являются игроки передней линии — 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центровые</a:t>
            </a:r>
            <a:r>
              <a:rPr lang="ru-RU" dirty="0" smtClean="0"/>
              <a:t> и 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тяжёлые форварды</a:t>
            </a:r>
            <a:r>
              <a:rPr lang="ru-RU" dirty="0" smtClean="0"/>
              <a:t>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Однако игроки других позиций, имеющие хороший прыжок и координацию, зачастую становятся лучшими в данном показателе. </a:t>
            </a:r>
            <a:endParaRPr lang="ru-RU" dirty="0"/>
          </a:p>
        </p:txBody>
      </p:sp>
      <p:pic>
        <p:nvPicPr>
          <p:cNvPr id="28676" name="Picture 2" descr="Картинка 1 из 16151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38" y="2286000"/>
            <a:ext cx="3719512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Содержимое 2"/>
          <p:cNvSpPr>
            <a:spLocks noGrp="1"/>
          </p:cNvSpPr>
          <p:nvPr>
            <p:ph idx="1"/>
          </p:nvPr>
        </p:nvSpPr>
        <p:spPr>
          <a:xfrm>
            <a:off x="4000500" y="785813"/>
            <a:ext cx="4686300" cy="5538787"/>
          </a:xfrm>
        </p:spPr>
        <p:txBody>
          <a:bodyPr/>
          <a:lstStyle/>
          <a:p>
            <a:r>
              <a:rPr lang="ru-RU" smtClean="0"/>
              <a:t>Оказывается , что в баскетбол вовсе и не так сложно играть . И совсем неважно высокий ты или низкий, толстый или худой. Главное, что баскетбол – это неподражаемое феерическое зрелище, в котором может участвовать каждый!!!</a:t>
            </a:r>
          </a:p>
        </p:txBody>
      </p:sp>
      <p:pic>
        <p:nvPicPr>
          <p:cNvPr id="29699" name="Picture 2" descr="Картинка 62 из 5715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4071938"/>
            <a:ext cx="2005012" cy="200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 descr="Картинка 9 из 16151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" y="792163"/>
            <a:ext cx="2428875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96975"/>
            <a:ext cx="7164388" cy="4248150"/>
          </a:xfrm>
        </p:spPr>
        <p:txBody>
          <a:bodyPr/>
          <a:lstStyle/>
          <a:p>
            <a:pPr>
              <a:buFontTx/>
              <a:buNone/>
            </a:pPr>
            <a:r>
              <a:rPr lang="ru-RU" sz="2400" smtClean="0">
                <a:latin typeface="Monotype Corsiva" pitchFamily="66" charset="0"/>
              </a:rPr>
              <a:t>Можно сказать, что мяч является наиважнейшим</a:t>
            </a:r>
          </a:p>
          <a:p>
            <a:pPr>
              <a:buFontTx/>
              <a:buNone/>
            </a:pPr>
            <a:r>
              <a:rPr lang="ru-RU" sz="2400" smtClean="0">
                <a:latin typeface="Monotype Corsiva" pitchFamily="66" charset="0"/>
              </a:rPr>
              <a:t>предметом экипировки ;-).</a:t>
            </a:r>
          </a:p>
          <a:p>
            <a:pPr>
              <a:buFontTx/>
              <a:buNone/>
            </a:pPr>
            <a:r>
              <a:rPr lang="ru-RU" sz="2400" smtClean="0">
                <a:latin typeface="Monotype Corsiva" pitchFamily="66" charset="0"/>
              </a:rPr>
              <a:t>К выбору его, тоже следует подходить тщательно. Перед</a:t>
            </a:r>
          </a:p>
          <a:p>
            <a:pPr>
              <a:buFontTx/>
              <a:buNone/>
            </a:pPr>
            <a:r>
              <a:rPr lang="ru-RU" sz="2400" smtClean="0">
                <a:latin typeface="Monotype Corsiva" pitchFamily="66" charset="0"/>
              </a:rPr>
              <a:t>покупкой мяча следует определить, где вы будете</a:t>
            </a:r>
          </a:p>
          <a:p>
            <a:pPr>
              <a:buFontTx/>
              <a:buNone/>
            </a:pPr>
            <a:r>
              <a:rPr lang="ru-RU" sz="2400" smtClean="0">
                <a:latin typeface="Monotype Corsiva" pitchFamily="66" charset="0"/>
              </a:rPr>
              <a:t>тренироваться, и играть в баскетбол.</a:t>
            </a:r>
          </a:p>
          <a:p>
            <a:pPr>
              <a:buFontTx/>
              <a:buNone/>
            </a:pPr>
            <a:r>
              <a:rPr lang="ru-RU" sz="2400" smtClean="0">
                <a:latin typeface="Monotype Corsiva" pitchFamily="66" charset="0"/>
              </a:rPr>
              <a:t>Мячи можно разделить на два типа:</a:t>
            </a:r>
          </a:p>
          <a:p>
            <a:pPr>
              <a:buFontTx/>
              <a:buNone/>
            </a:pPr>
            <a:r>
              <a:rPr lang="en-US" sz="2400" smtClean="0">
                <a:solidFill>
                  <a:schemeClr val="bg1"/>
                </a:solidFill>
                <a:latin typeface="Monotype Corsiva" pitchFamily="66" charset="0"/>
                <a:hlinkClick r:id="rId2" action="ppaction://hlinksldjump"/>
              </a:rPr>
              <a:t>1. I</a:t>
            </a:r>
            <a:r>
              <a:rPr lang="ru-RU" sz="2400" smtClean="0">
                <a:solidFill>
                  <a:schemeClr val="bg1"/>
                </a:solidFill>
                <a:latin typeface="Monotype Corsiva" pitchFamily="66" charset="0"/>
                <a:hlinkClick r:id="rId2" action="ppaction://hlinksldjump"/>
              </a:rPr>
              <a:t>ndoor use only</a:t>
            </a:r>
            <a:r>
              <a:rPr lang="ru-RU" sz="2800" smtClean="0">
                <a:solidFill>
                  <a:schemeClr val="bg1"/>
                </a:solidFill>
                <a:hlinkClick r:id="rId2" action="ppaction://hlinksldjump"/>
              </a:rPr>
              <a:t> </a:t>
            </a:r>
            <a:endParaRPr lang="en-US" sz="2400" smtClean="0">
              <a:solidFill>
                <a:schemeClr val="bg1"/>
              </a:solidFill>
              <a:latin typeface="Monotype Corsiva" pitchFamily="66" charset="0"/>
            </a:endParaRPr>
          </a:p>
          <a:p>
            <a:pPr>
              <a:buFontTx/>
              <a:buNone/>
            </a:pPr>
            <a:r>
              <a:rPr lang="en-US" sz="2400" smtClean="0">
                <a:solidFill>
                  <a:schemeClr val="bg1"/>
                </a:solidFill>
                <a:latin typeface="Monotype Corsiva" pitchFamily="66" charset="0"/>
                <a:hlinkClick r:id="" action="ppaction://noaction"/>
              </a:rPr>
              <a:t>2. Indoor/Outdoor</a:t>
            </a:r>
            <a:endParaRPr lang="en-US" sz="2400" smtClean="0">
              <a:solidFill>
                <a:schemeClr val="bg1"/>
              </a:solidFill>
              <a:latin typeface="Monotype Corsiva" pitchFamily="66" charset="0"/>
            </a:endParaRPr>
          </a:p>
          <a:p>
            <a:pPr>
              <a:buFontTx/>
              <a:buNone/>
            </a:pPr>
            <a:r>
              <a:rPr lang="ru-RU" sz="2400" smtClean="0">
                <a:solidFill>
                  <a:srgbClr val="0066FF"/>
                </a:solidFill>
                <a:latin typeface="Monotype Corsiva" pitchFamily="66" charset="0"/>
              </a:rPr>
              <a:t>Так же мячи подразделятся по</a:t>
            </a:r>
            <a:r>
              <a:rPr lang="ru-RU" sz="240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smtClean="0">
                <a:solidFill>
                  <a:srgbClr val="FF0000"/>
                </a:solidFill>
                <a:latin typeface="Monotype Corsiva" pitchFamily="66" charset="0"/>
                <a:hlinkClick r:id="" action="ppaction://noaction"/>
              </a:rPr>
              <a:t>размерам.</a:t>
            </a:r>
            <a:endParaRPr lang="en-US" sz="2400" smtClean="0">
              <a:solidFill>
                <a:srgbClr val="FF0000"/>
              </a:solidFill>
              <a:latin typeface="Monotype Corsiva" pitchFamily="66" charset="0"/>
            </a:endParaRPr>
          </a:p>
          <a:p>
            <a:pPr>
              <a:buFontTx/>
              <a:buNone/>
            </a:pPr>
            <a:endParaRPr lang="ru-RU" sz="2800" smtClean="0">
              <a:solidFill>
                <a:schemeClr val="bg1"/>
              </a:solidFill>
            </a:endParaRPr>
          </a:p>
        </p:txBody>
      </p:sp>
      <p:pic>
        <p:nvPicPr>
          <p:cNvPr id="52228" name="Picture 4" descr="image02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78475" y="2852738"/>
            <a:ext cx="2867025" cy="2881312"/>
          </a:xfrm>
        </p:spPr>
      </p:pic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0" y="5229225"/>
            <a:ext cx="5940425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0066FF"/>
                </a:solidFill>
                <a:latin typeface="Monotype Corsiva" pitchFamily="66" charset="0"/>
              </a:rPr>
              <a:t>Какой фирме производителю отдать предпочтение решать вам. Естественно       лучше покупать мячи признанных производителей Spalding, Wilson, Molten</a:t>
            </a:r>
            <a:r>
              <a:rPr lang="ru-RU">
                <a:solidFill>
                  <a:srgbClr val="0066FF"/>
                </a:solidFill>
              </a:rPr>
              <a:t> </a:t>
            </a:r>
          </a:p>
          <a:p>
            <a:pPr>
              <a:spcBef>
                <a:spcPct val="50000"/>
              </a:spcBef>
            </a:pPr>
            <a:endParaRPr lang="ru-RU">
              <a:solidFill>
                <a:srgbClr val="0066FF"/>
              </a:solidFill>
            </a:endParaRPr>
          </a:p>
        </p:txBody>
      </p:sp>
      <p:pic>
        <p:nvPicPr>
          <p:cNvPr id="30725" name="Picture 10" descr="ARROWLTSM">
            <a:hlinkClick r:id="rId2" action="ppaction://hlinksldjump" tooltip="Предыдущий слайд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850" y="6165850"/>
            <a:ext cx="3810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11" descr="ARROWRTSM">
            <a:hlinkClick r:id="rId2" action="ppaction://hlinksldjump" tooltip="Следующий слайд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350" y="6165850"/>
            <a:ext cx="3810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12" descr="YINYANGSM">
            <a:hlinkClick r:id="rId6" action="ppaction://hlinksldjump" tooltip="Содержание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27988" y="6165850"/>
            <a:ext cx="3810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13" descr="REELSM">
            <a:hlinkClick r:id="rId8" action="ppaction://hlinksldjump" tooltip="Экипировка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67625" y="6165850"/>
            <a:ext cx="3810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8" name="Rectangle 1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754438" cy="1143000"/>
          </a:xfrm>
        </p:spPr>
        <p:txBody>
          <a:bodyPr/>
          <a:lstStyle/>
          <a:p>
            <a:pPr algn="ctr"/>
            <a:r>
              <a:rPr lang="ru-RU" smtClean="0">
                <a:latin typeface="Monotype Corsiva" pitchFamily="66" charset="0"/>
              </a:rPr>
              <a:t>МЯЧ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2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52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Monotype Corsiva" pitchFamily="66" charset="0"/>
              </a:rPr>
              <a:t>Размеры мяча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700213"/>
            <a:ext cx="4038600" cy="452596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 smtClean="0">
                <a:latin typeface="Monotype Corsiva" pitchFamily="66" charset="0"/>
              </a:rPr>
              <a:t>Мяч длинна окружности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smtClean="0">
                <a:latin typeface="Monotype Corsiva" pitchFamily="66" charset="0"/>
              </a:rPr>
              <a:t>которого варьируется от 749 см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smtClean="0">
                <a:latin typeface="Monotype Corsiva" pitchFamily="66" charset="0"/>
              </a:rPr>
              <a:t>до 780 см и вес от 567 г до 650г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smtClean="0">
                <a:latin typeface="Monotype Corsiva" pitchFamily="66" charset="0"/>
              </a:rPr>
              <a:t>(размер 7) применяется для игры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smtClean="0">
                <a:latin typeface="Monotype Corsiva" pitchFamily="66" charset="0"/>
              </a:rPr>
              <a:t>мужских команд, для игры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smtClean="0">
                <a:latin typeface="Monotype Corsiva" pitchFamily="66" charset="0"/>
              </a:rPr>
              <a:t>женских команд применяется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smtClean="0">
                <a:latin typeface="Monotype Corsiva" pitchFamily="66" charset="0"/>
              </a:rPr>
              <a:t>мяч несколько меньшего размера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smtClean="0">
                <a:latin typeface="Monotype Corsiva" pitchFamily="66" charset="0"/>
              </a:rPr>
              <a:t>и наконец для игры в мини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smtClean="0">
                <a:latin typeface="Monotype Corsiva" pitchFamily="66" charset="0"/>
              </a:rPr>
              <a:t>баскетбол применяются мячи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smtClean="0">
                <a:latin typeface="Monotype Corsiva" pitchFamily="66" charset="0"/>
              </a:rPr>
              <a:t>еще меньшего размера.</a:t>
            </a:r>
          </a:p>
        </p:txBody>
      </p:sp>
      <p:pic>
        <p:nvPicPr>
          <p:cNvPr id="58375" name="Picture 7" descr="WM3-020FTB=CARTER,%20VINCE%20AUTO%20WILSON%20BASKETBAL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1741488"/>
            <a:ext cx="4038600" cy="4241800"/>
          </a:xfrm>
        </p:spPr>
      </p:pic>
      <p:pic>
        <p:nvPicPr>
          <p:cNvPr id="31749" name="Picture 9" descr="ARROWLTSM">
            <a:hlinkClick r:id="" action="ppaction://noaction" tooltip="Предыдущий слайд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850" y="6165850"/>
            <a:ext cx="3810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10" descr="ARROWRTSM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350" y="6165850"/>
            <a:ext cx="3810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11" descr="YINYANGSM">
            <a:hlinkClick r:id="rId5" action="ppaction://hlinksldjump" tooltip="Содержание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27988" y="6165850"/>
            <a:ext cx="3810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12" descr="REELSM">
            <a:hlinkClick r:id="rId7" action="ppaction://hlinksldjump" tooltip="Экипировка"/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67625" y="6165850"/>
            <a:ext cx="3810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7737"/>
          </a:xfrm>
        </p:spPr>
        <p:txBody>
          <a:bodyPr/>
          <a:lstStyle/>
          <a:p>
            <a:pPr algn="ctr"/>
            <a:r>
              <a:rPr lang="ru-RU" sz="2800" b="1" smtClean="0"/>
              <a:t>Мяч должен иметь сферическую форму и быть установленного оттенка оранжевого цвета с традиционным рисунком из восьми вставок и черных швов.</a:t>
            </a:r>
          </a:p>
        </p:txBody>
      </p:sp>
      <p:sp>
        <p:nvSpPr>
          <p:cNvPr id="32771" name="Текст 2"/>
          <p:cNvSpPr>
            <a:spLocks noGrp="1"/>
          </p:cNvSpPr>
          <p:nvPr>
            <p:ph type="body" sz="half" idx="1"/>
          </p:nvPr>
        </p:nvSpPr>
        <p:spPr>
          <a:xfrm>
            <a:off x="395288" y="2492375"/>
            <a:ext cx="8147050" cy="3662363"/>
          </a:xfrm>
        </p:spPr>
        <p:txBody>
          <a:bodyPr/>
          <a:lstStyle/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116013" y="2708275"/>
          <a:ext cx="6408711" cy="27363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6237"/>
                <a:gridCol w="2136237"/>
                <a:gridCol w="2136237"/>
              </a:tblGrid>
              <a:tr h="5472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Размер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Длина окружности, мм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latin typeface="Calibri"/>
                          <a:ea typeface="Calibri"/>
                          <a:cs typeface="Times New Roman"/>
                        </a:rPr>
                        <a:t>Масса, г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</a:tr>
              <a:tr h="5472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Размер 7</a:t>
                      </a: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750—780</a:t>
                      </a: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567—650</a:t>
                      </a:r>
                    </a:p>
                  </a:txBody>
                  <a:tcPr marL="30480" marR="30480" marT="9525" marB="9525" anchor="ctr"/>
                </a:tc>
              </a:tr>
              <a:tr h="5472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Размер 6</a:t>
                      </a: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720—740</a:t>
                      </a: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500—540</a:t>
                      </a:r>
                    </a:p>
                  </a:txBody>
                  <a:tcPr marL="30480" marR="30480" marT="9525" marB="9525" anchor="ctr"/>
                </a:tc>
              </a:tr>
              <a:tr h="5472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Размер 5</a:t>
                      </a: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690—710</a:t>
                      </a: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470—500</a:t>
                      </a:r>
                    </a:p>
                  </a:txBody>
                  <a:tcPr marL="30480" marR="30480" marT="9525" marB="9525" anchor="ctr"/>
                </a:tc>
              </a:tr>
              <a:tr h="5472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Размер 3</a:t>
                      </a: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560—580</a:t>
                      </a: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300—330</a:t>
                      </a:r>
                    </a:p>
                  </a:txBody>
                  <a:tcPr marL="30480" marR="30480" marT="9525" marB="9525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Как правильно выбрать мяч?</a:t>
            </a:r>
            <a:r>
              <a:rPr lang="ru-RU" sz="4800" b="1" dirty="0" smtClean="0">
                <a:solidFill>
                  <a:schemeClr val="bg1"/>
                </a:solidFill>
              </a:rPr>
              <a:t/>
            </a:r>
            <a:br>
              <a:rPr lang="ru-RU" sz="4800" b="1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50825" y="1600200"/>
            <a:ext cx="4321175" cy="4525963"/>
          </a:xfrm>
        </p:spPr>
        <p:txBody>
          <a:bodyPr>
            <a:normAutofit fontScale="925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dirty="0" smtClean="0">
                <a:latin typeface="Monotype Corsiva" pitchFamily="66" charset="0"/>
              </a:rPr>
              <a:t>Попросите накачать мяч, как следует. Правильно накаченный мяч, отпущенный с высоты 1,80 м должен отскочить от пола на высоту 1,20-1,40, отмеренную от верха мяча. Другой способ поднимите мяч до уровня вашей головы и отпустите, он должен отскочить от пола, до уровня вашего пояса.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dirty="0" smtClean="0">
                <a:latin typeface="Monotype Corsiva" pitchFamily="66" charset="0"/>
              </a:rPr>
              <a:t>При выборе мяча, если он уже накачан, проверьте, насколько хорошо. Если он спущен, то велика вероятность того, что в дальнейшем он будет постоянно сдуваться. Лучше попросите другой.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z="4000" b="1" smtClean="0">
              <a:solidFill>
                <a:schemeClr val="bg1"/>
              </a:solidFill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6200" y="3357563"/>
            <a:ext cx="5257800" cy="2652712"/>
          </a:xfrm>
        </p:spPr>
        <p:txBody>
          <a:bodyPr/>
          <a:lstStyle/>
          <a:p>
            <a:pPr algn="r">
              <a:buFontTx/>
              <a:buNone/>
            </a:pPr>
            <a:r>
              <a:rPr lang="ru-RU" sz="2400" smtClean="0">
                <a:solidFill>
                  <a:schemeClr val="bg1"/>
                </a:solidFill>
                <a:latin typeface="Monotype Corsiva" pitchFamily="66" charset="0"/>
              </a:rPr>
              <a:t>Сразу же проверьте ниппель, владельцы</a:t>
            </a:r>
          </a:p>
          <a:p>
            <a:pPr algn="r">
              <a:buFontTx/>
              <a:buNone/>
            </a:pPr>
            <a:r>
              <a:rPr lang="ru-RU" sz="2400" smtClean="0">
                <a:solidFill>
                  <a:schemeClr val="bg1"/>
                </a:solidFill>
                <a:latin typeface="Monotype Corsiva" pitchFamily="66" charset="0"/>
              </a:rPr>
              <a:t>велосипедов знают, как это делается ;-).</a:t>
            </a:r>
          </a:p>
          <a:p>
            <a:pPr algn="r">
              <a:buFontTx/>
              <a:buNone/>
            </a:pPr>
            <a:r>
              <a:rPr lang="ru-RU" sz="2400" smtClean="0">
                <a:solidFill>
                  <a:schemeClr val="bg1"/>
                </a:solidFill>
                <a:latin typeface="Monotype Corsiva" pitchFamily="66" charset="0"/>
              </a:rPr>
              <a:t>Пальцем нанесите слюну на ниппель и</a:t>
            </a:r>
          </a:p>
          <a:p>
            <a:pPr algn="r">
              <a:buFontTx/>
              <a:buNone/>
            </a:pPr>
            <a:r>
              <a:rPr lang="ru-RU" sz="2400" smtClean="0">
                <a:solidFill>
                  <a:schemeClr val="bg1"/>
                </a:solidFill>
                <a:latin typeface="Monotype Corsiva" pitchFamily="66" charset="0"/>
              </a:rPr>
              <a:t>удостоверьтесь в отсутствии появления</a:t>
            </a:r>
          </a:p>
          <a:p>
            <a:pPr algn="r">
              <a:buFontTx/>
              <a:buNone/>
            </a:pPr>
            <a:r>
              <a:rPr lang="ru-RU" sz="2400" smtClean="0">
                <a:solidFill>
                  <a:schemeClr val="bg1"/>
                </a:solidFill>
                <a:latin typeface="Monotype Corsiva" pitchFamily="66" charset="0"/>
              </a:rPr>
              <a:t>пузырьков. В противном случае просите</a:t>
            </a:r>
          </a:p>
          <a:p>
            <a:pPr algn="r">
              <a:buFontTx/>
              <a:buNone/>
            </a:pPr>
            <a:r>
              <a:rPr lang="ru-RU" sz="2400" smtClean="0">
                <a:solidFill>
                  <a:schemeClr val="bg1"/>
                </a:solidFill>
                <a:latin typeface="Monotype Corsiva" pitchFamily="66" charset="0"/>
              </a:rPr>
              <a:t>другой мяч. </a:t>
            </a:r>
          </a:p>
        </p:txBody>
      </p:sp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3995738" y="1196975"/>
            <a:ext cx="493395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</a:pPr>
            <a:r>
              <a:rPr lang="ru-RU" sz="2400">
                <a:solidFill>
                  <a:schemeClr val="bg1"/>
                </a:solidFill>
                <a:latin typeface="Monotype Corsiva" pitchFamily="66" charset="0"/>
              </a:rPr>
              <a:t>При выборе мяча, если он уже накачан, проверьте, насколько хорошо. Если он спущен, то велика вероятность того, что в дальнейшем он будет постоянно сдуваться. Лучше попросите другой.</a:t>
            </a:r>
            <a:r>
              <a:rPr lang="ru-RU" sz="2400">
                <a:latin typeface="Monotype Corsiva" pitchFamily="66" charset="0"/>
              </a:rPr>
              <a:t> </a:t>
            </a:r>
          </a:p>
        </p:txBody>
      </p:sp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0" y="1628775"/>
            <a:ext cx="3779838" cy="454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>
                <a:solidFill>
                  <a:schemeClr val="bg1"/>
                </a:solidFill>
                <a:latin typeface="Monotype Corsiva" pitchFamily="66" charset="0"/>
              </a:rPr>
              <a:t>Попросите накачать мяч, как следует. Правильно накаченный мяч, отпущенный с высоты 1,80 м должен отскочить от пола на высоту 1,20-1,40, отмеренную от верха мяча. Другой способ поднимите мяч до уровня вашей головы и отпустите, он должен отскочить от пола, до уровня вашего пояса. </a:t>
            </a:r>
          </a:p>
          <a:p>
            <a:pPr>
              <a:spcBef>
                <a:spcPct val="20000"/>
              </a:spcBef>
            </a:pPr>
            <a:endParaRPr lang="ru-RU" sz="240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36870" name="Picture 13" descr="ARROWLTSM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850" y="6165850"/>
            <a:ext cx="3810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14" descr="ARROWRTSM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350" y="6165850"/>
            <a:ext cx="3810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15" descr="YINYANGSM">
            <a:hlinkClick r:id="rId4" action="ppaction://hlinksldjump" tooltip="Содержание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7988" y="6165850"/>
            <a:ext cx="3810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3" name="Picture 16" descr="REELSM">
            <a:hlinkClick r:id="rId6" action="ppaction://hlinksldjump" tooltip="Экипировка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67625" y="6165850"/>
            <a:ext cx="3810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4" name="Picture 2" descr="C:\Users\asd\Pictures\Рисунок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5" name="Прямоугольник 10"/>
          <p:cNvSpPr>
            <a:spLocks noChangeArrowheads="1"/>
          </p:cNvSpPr>
          <p:nvPr/>
        </p:nvSpPr>
        <p:spPr bwMode="auto">
          <a:xfrm>
            <a:off x="611188" y="476250"/>
            <a:ext cx="8137525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endParaRPr lang="ru-RU" sz="2400">
              <a:latin typeface="Monotype Corsiva" pitchFamily="66" charset="0"/>
            </a:endParaRPr>
          </a:p>
          <a:p>
            <a:pPr>
              <a:lnSpc>
                <a:spcPct val="80000"/>
              </a:lnSpc>
            </a:pPr>
            <a:endParaRPr lang="ru-RU" sz="2400">
              <a:latin typeface="Monotype Corsiva" pitchFamily="66" charset="0"/>
            </a:endParaRPr>
          </a:p>
          <a:p>
            <a:pPr>
              <a:lnSpc>
                <a:spcPct val="80000"/>
              </a:lnSpc>
            </a:pPr>
            <a:endParaRPr lang="ru-RU" sz="2400">
              <a:latin typeface="Monotype Corsiva" pitchFamily="66" charset="0"/>
            </a:endParaRPr>
          </a:p>
          <a:p>
            <a:pPr>
              <a:lnSpc>
                <a:spcPct val="80000"/>
              </a:lnSpc>
            </a:pPr>
            <a:endParaRPr lang="ru-RU" sz="2400">
              <a:latin typeface="Monotype Corsiva" pitchFamily="66" charset="0"/>
            </a:endParaRPr>
          </a:p>
          <a:p>
            <a:pPr>
              <a:lnSpc>
                <a:spcPct val="80000"/>
              </a:lnSpc>
            </a:pPr>
            <a:r>
              <a:rPr lang="ru-RU" sz="2400">
                <a:latin typeface="Monotype Corsiva" pitchFamily="66" charset="0"/>
              </a:rPr>
              <a:t>В дальнейшем, мяч все равно придется подкачивать.</a:t>
            </a:r>
          </a:p>
          <a:p>
            <a:pPr>
              <a:lnSpc>
                <a:spcPct val="80000"/>
              </a:lnSpc>
            </a:pPr>
            <a:r>
              <a:rPr lang="ru-RU" sz="2400">
                <a:latin typeface="Monotype Corsiva" pitchFamily="66" charset="0"/>
              </a:rPr>
              <a:t>Лучше не использовать для этого иглу. При отсутствии</a:t>
            </a:r>
          </a:p>
          <a:p>
            <a:pPr>
              <a:lnSpc>
                <a:spcPct val="80000"/>
              </a:lnSpc>
            </a:pPr>
            <a:r>
              <a:rPr lang="ru-RU" sz="2400">
                <a:latin typeface="Monotype Corsiva" pitchFamily="66" charset="0"/>
              </a:rPr>
              <a:t>достаточного опыта вы можете легко повредить ниппель.</a:t>
            </a:r>
          </a:p>
          <a:p>
            <a:pPr>
              <a:lnSpc>
                <a:spcPct val="80000"/>
              </a:lnSpc>
            </a:pPr>
            <a:r>
              <a:rPr lang="ru-RU" sz="2400">
                <a:latin typeface="Monotype Corsiva" pitchFamily="66" charset="0"/>
              </a:rPr>
              <a:t>Используйте для этого автомобильный насос. В комплекте с ним,</a:t>
            </a:r>
          </a:p>
          <a:p>
            <a:pPr>
              <a:lnSpc>
                <a:spcPct val="80000"/>
              </a:lnSpc>
            </a:pPr>
            <a:r>
              <a:rPr lang="ru-RU" sz="2400">
                <a:latin typeface="Monotype Corsiva" pitchFamily="66" charset="0"/>
              </a:rPr>
              <a:t>как правило, идет пластмассовый наконечник насадка на шланг,</a:t>
            </a:r>
          </a:p>
          <a:p>
            <a:pPr>
              <a:lnSpc>
                <a:spcPct val="80000"/>
              </a:lnSpc>
            </a:pPr>
            <a:r>
              <a:rPr lang="ru-RU" sz="2400">
                <a:latin typeface="Monotype Corsiva" pitchFamily="66" charset="0"/>
              </a:rPr>
              <a:t>которая предназначена для обдува от пыли труднодоступных мест в автомобиле. </a:t>
            </a:r>
          </a:p>
          <a:p>
            <a:pPr>
              <a:lnSpc>
                <a:spcPct val="80000"/>
              </a:lnSpc>
            </a:pPr>
            <a:r>
              <a:rPr lang="ru-RU" sz="2400">
                <a:latin typeface="Monotype Corsiva" pitchFamily="66" charset="0"/>
              </a:rPr>
              <a:t>Плотно прислонив наконечник к ниппелю, мяч можно</a:t>
            </a:r>
          </a:p>
          <a:p>
            <a:pPr>
              <a:lnSpc>
                <a:spcPct val="80000"/>
              </a:lnSpc>
            </a:pPr>
            <a:r>
              <a:rPr lang="ru-RU" sz="2400">
                <a:latin typeface="Monotype Corsiva" pitchFamily="66" charset="0"/>
              </a:rPr>
              <a:t>легко накачать.</a:t>
            </a:r>
            <a:endParaRPr lang="ru-RU" sz="2400" b="1">
              <a:latin typeface="Monotype Corsiva" pitchFamily="66" charset="0"/>
            </a:endParaRPr>
          </a:p>
          <a:p>
            <a:pPr>
              <a:lnSpc>
                <a:spcPct val="80000"/>
              </a:lnSpc>
            </a:pPr>
            <a:r>
              <a:rPr lang="ru-RU" sz="2400" b="1" i="1" u="sng">
                <a:solidFill>
                  <a:srgbClr val="C00000"/>
                </a:solidFill>
                <a:latin typeface="Monotype Corsiva" pitchFamily="66" charset="0"/>
              </a:rPr>
              <a:t>И еще, важно!</a:t>
            </a:r>
          </a:p>
          <a:p>
            <a:pPr>
              <a:lnSpc>
                <a:spcPct val="80000"/>
              </a:lnSpc>
            </a:pPr>
            <a:r>
              <a:rPr lang="ru-RU" sz="2400" b="1" i="1" u="sng">
                <a:solidFill>
                  <a:srgbClr val="C00000"/>
                </a:solidFill>
                <a:latin typeface="Monotype Corsiva" pitchFamily="66" charset="0"/>
              </a:rPr>
              <a:t>Никогда не пинайте, и никогда не садитесь на мяч!</a:t>
            </a:r>
            <a:r>
              <a:rPr lang="ru-RU" sz="2400" b="1">
                <a:latin typeface="Monotype Corsiva" pitchFamily="66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ru-RU" sz="2400">
                <a:latin typeface="Monotype Corsiva" pitchFamily="66" charset="0"/>
              </a:rPr>
              <a:t>От этого он потеряет форму, и вы </a:t>
            </a:r>
            <a:r>
              <a:rPr lang="ru-RU" sz="2400">
                <a:solidFill>
                  <a:schemeClr val="bg1"/>
                </a:solidFill>
                <a:latin typeface="Monotype Corsiva" pitchFamily="66" charset="0"/>
              </a:rPr>
              <a:t>почувствуете, что значит </a:t>
            </a:r>
            <a:r>
              <a:rPr lang="ru-RU" sz="2400">
                <a:latin typeface="Monotype Corsiva" pitchFamily="66" charset="0"/>
              </a:rPr>
              <a:t>играть и тренироваться кривым мячом ;-). </a:t>
            </a:r>
            <a:r>
              <a:rPr lang="ru-RU" sz="240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9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9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Физические качества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147050" cy="4525963"/>
          </a:xfrm>
        </p:spPr>
        <p:txBody>
          <a:bodyPr>
            <a:normAutofit fontScale="925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При игре в баскетбол развиваются жизненно важные для человека физические качества: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 скоростные, скоростно-силовых и координационных способностей, гибкости и выносливости.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 В работу вовлекаются практически все функциональные системы его организма, включаются основные механизмы энергообеспечения.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Достижение спортивного результата требует от играющих целеустремленности, настойчивости, решительности, смелости, уверенности в себе.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66775"/>
          </a:xfrm>
        </p:spPr>
        <p:txBody>
          <a:bodyPr/>
          <a:lstStyle/>
          <a:p>
            <a:r>
              <a:rPr lang="ru-RU" smtClean="0"/>
              <a:t>История баскетбола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500" y="1935163"/>
            <a:ext cx="4686300" cy="4389437"/>
          </a:xfrm>
        </p:spPr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От англ. </a:t>
            </a:r>
            <a:r>
              <a:rPr lang="ru-RU" i="1" dirty="0" smtClean="0"/>
              <a:t>basket</a:t>
            </a:r>
            <a:r>
              <a:rPr lang="ru-RU" dirty="0" smtClean="0"/>
              <a:t> — корзина, </a:t>
            </a:r>
            <a:r>
              <a:rPr lang="ru-RU" i="1" dirty="0" smtClean="0"/>
              <a:t>ball</a:t>
            </a:r>
            <a:r>
              <a:rPr lang="ru-RU" dirty="0" smtClean="0"/>
              <a:t> — мяч) — спортивная командная игра с мячом. Баскетбол входит в программу Олимпийских игр с 1936 года. Изобретатель игры 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Джеймс Нейсмит</a:t>
            </a:r>
            <a:r>
              <a:rPr lang="ru-RU" dirty="0" smtClean="0"/>
              <a:t> был там в качестве гостя. Регулярные чемпионаты мира по баскетболу среди мужчин проводятся с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1950</a:t>
            </a:r>
            <a:r>
              <a:rPr lang="ru-RU" dirty="0" smtClean="0"/>
              <a:t> года, среди женщин — с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1953</a:t>
            </a:r>
            <a:r>
              <a:rPr lang="ru-RU" dirty="0" smtClean="0"/>
              <a:t> года, а чемпионаты Европы — с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1935</a:t>
            </a:r>
            <a:r>
              <a:rPr lang="ru-RU" dirty="0" smtClean="0"/>
              <a:t> года.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9220" name="Picture 2" descr="Картинка 53 из 803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2357438"/>
            <a:ext cx="4000500" cy="299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Итог: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95288" y="1341438"/>
            <a:ext cx="8220075" cy="4967287"/>
          </a:xfrm>
        </p:spPr>
        <p:txBody>
          <a:bodyPr>
            <a:normAutofit fontScale="850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Цель разработки и применения данного материала состоит в том, чтобы учащиеся как можно больше узнали о баскетболе.( спортивных играх)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Данный дидактический материал создан в помощь учащимся 5 – 11 классов, для лучшего освоения теоретического и практического материала на уроках физической культуры и во внеурочное время.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Материал представлен в виде презентации каждого вида спорта для быстрого освоения программного материала.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Полученные знания позволят учащимся 5-11 классов технически овладеть навыками и умениями игры в </a:t>
            </a:r>
            <a:r>
              <a:rPr lang="ru-RU" dirty="0" err="1" smtClean="0"/>
              <a:t>баскетболл</a:t>
            </a:r>
            <a:r>
              <a:rPr lang="ru-RU" dirty="0" smtClean="0"/>
              <a:t>, применять самостоятельно полученные знания в области спортивных игр, а это приведет к улучшению их физического развития и физической подготовленности.</a:t>
            </a:r>
            <a:br>
              <a:rPr lang="ru-RU" dirty="0" smtClean="0"/>
            </a:br>
            <a:r>
              <a:rPr lang="ru-RU" dirty="0" smtClean="0"/>
              <a:t>Данный материал можно использовать как на уроках, так и во внеурочной деятельности.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953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История баскетбола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38"/>
            <a:ext cx="3900488" cy="4538662"/>
          </a:xfrm>
        </p:spPr>
        <p:txBody>
          <a:bodyPr>
            <a:normAutofit fontScale="62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Однако придуманная Нейсмитом игра, лишь отдалённо напоминала то феерическое зрелище, которое известно нам под этим именем сегодня. Ведения мяча не существовало, игроки только перебрасывали его друг другу, стоя на месте, и стремились затем закинуть в корзину, причём исключительно обеими руками снизу или от груди.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Действия команд показались бы нам вялыми и заторможенными, однако целью доктора Нейсмита было создать игру именно коллективную, в которую можно было бы вовлечь одновременно большое количество участвующих, и этой задаче его изобретение отвечало в полной мере.</a:t>
            </a:r>
            <a:endParaRPr lang="ru-RU" dirty="0"/>
          </a:p>
        </p:txBody>
      </p:sp>
      <p:pic>
        <p:nvPicPr>
          <p:cNvPr id="10244" name="Picture 2" descr="Картинка 65 из 803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50" y="714375"/>
            <a:ext cx="29527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1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1628800"/>
            <a:ext cx="1643074" cy="1643074"/>
          </a:xfrm>
          <a:prstGeom prst="ellipse">
            <a:avLst/>
          </a:prstGeom>
          <a:effectLst>
            <a:softEdge rad="127000"/>
          </a:effectLst>
        </p:spPr>
      </p:pic>
      <p:pic>
        <p:nvPicPr>
          <p:cNvPr id="9" name="Рисунок 8" descr="1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3933056"/>
            <a:ext cx="1643074" cy="1643074"/>
          </a:xfrm>
          <a:prstGeom prst="ellipse">
            <a:avLst/>
          </a:prstGeom>
          <a:effectLst>
            <a:softEdge rad="127000"/>
          </a:effec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Текст 2"/>
          <p:cNvSpPr>
            <a:spLocks noGrp="1"/>
          </p:cNvSpPr>
          <p:nvPr>
            <p:ph type="body" sz="half" idx="2"/>
          </p:nvPr>
        </p:nvSpPr>
        <p:spPr>
          <a:xfrm>
            <a:off x="609600" y="714375"/>
            <a:ext cx="2209800" cy="5072063"/>
          </a:xfrm>
        </p:spPr>
        <p:txBody>
          <a:bodyPr/>
          <a:lstStyle/>
          <a:p>
            <a:r>
              <a:rPr lang="ru-RU" sz="1700" smtClean="0"/>
              <a:t>Сейчас баскетбол – это яркая и неподражаемая в смысле спорта, игра.</a:t>
            </a:r>
          </a:p>
          <a:p>
            <a:r>
              <a:rPr lang="ru-RU" sz="1700" smtClean="0"/>
              <a:t>Но как и у всякой игры, в баскетболе есть свои уловки и правила, про которые не следует забывать. Рассмотрим их более подробно…</a:t>
            </a:r>
          </a:p>
        </p:txBody>
      </p:sp>
      <p:pic>
        <p:nvPicPr>
          <p:cNvPr id="11267" name="Picture 2" descr="Картинка 95 из 8039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l="3004" r="3004"/>
          <a:stretch>
            <a:fillRect/>
          </a:stretch>
        </p:blipFill>
        <p:spPr>
          <a:xfrm rot="420000">
            <a:off x="3498850" y="1174750"/>
            <a:ext cx="4616450" cy="3932238"/>
          </a:xfrm>
          <a:noFill/>
        </p:spPr>
      </p:pic>
      <p:pic>
        <p:nvPicPr>
          <p:cNvPr id="11268" name="Picture 4" descr="Картинка 24 из 5646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" y="4929188"/>
            <a:ext cx="1285875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239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Правила игры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63" y="1935163"/>
            <a:ext cx="4757737" cy="4389437"/>
          </a:xfrm>
        </p:spPr>
        <p:txBody>
          <a:bodyPr>
            <a:normAutofit fontScale="77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Изначально правила игры в баскетбол были сформулированы 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Нейсмитом</a:t>
            </a:r>
            <a:r>
              <a:rPr lang="ru-RU" dirty="0" smtClean="0"/>
              <a:t> и состояли лишь из 13 пунктов.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С течением времени баскетбол изменялся, изменений потребовали и правила.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Первые международные правила игры были приняты в 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1932 </a:t>
            </a:r>
            <a:r>
              <a:rPr lang="ru-RU" dirty="0" smtClean="0"/>
              <a:t>году на первом конгрессе ФИБА, после этого они многократно корректировались и изменялись, последние значительные изменения были внесены в 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1998 </a:t>
            </a:r>
            <a:r>
              <a:rPr lang="ru-RU" dirty="0" smtClean="0"/>
              <a:t>и 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2004</a:t>
            </a:r>
            <a:r>
              <a:rPr lang="ru-RU" dirty="0" smtClean="0"/>
              <a:t> годах.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С 2004 года правила игры остаются неизменными. </a:t>
            </a:r>
            <a:endParaRPr lang="ru-RU" dirty="0"/>
          </a:p>
        </p:txBody>
      </p:sp>
      <p:pic>
        <p:nvPicPr>
          <p:cNvPr id="12292" name="Picture 2" descr="Картинка 15 из 14860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2071688"/>
            <a:ext cx="3602038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395288" y="0"/>
            <a:ext cx="3384550" cy="4724400"/>
          </a:xfrm>
        </p:spPr>
        <p:txBody>
          <a:bodyPr/>
          <a:lstStyle/>
          <a:p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2800" b="1" smtClean="0"/>
              <a:t>Размеры игровой площадки </a:t>
            </a: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b="1" smtClean="0"/>
              <a:t/>
            </a:r>
            <a:br>
              <a:rPr lang="ru-RU" sz="2000" b="1" smtClean="0"/>
            </a:br>
            <a:r>
              <a:rPr lang="ru-RU" sz="1400" smtClean="0"/>
              <a:t>должны быть 28 метров в длину и 15 метров в ширину, измеренные от внутреннего края ограничивающих линий.</a:t>
            </a:r>
            <a:br>
              <a:rPr lang="ru-RU" sz="1400" smtClean="0"/>
            </a:br>
            <a:r>
              <a:rPr lang="ru-RU" sz="1400" smtClean="0"/>
              <a:t>Разрешены игровые площадки с минимальными размерами 26х14 метров. </a:t>
            </a:r>
            <a:br>
              <a:rPr lang="ru-RU" sz="1400" smtClean="0"/>
            </a:br>
            <a:r>
              <a:rPr lang="ru-RU" sz="1400" smtClean="0"/>
              <a:t/>
            </a:r>
            <a:br>
              <a:rPr lang="ru-RU" sz="1400" smtClean="0"/>
            </a:br>
            <a:r>
              <a:rPr lang="ru-RU" sz="1400" smtClean="0"/>
              <a:t>Высота потолка или расстояние до самого низкого препятствия над игровой площадкой должны быть не менее 7 метров.</a:t>
            </a:r>
            <a:br>
              <a:rPr lang="ru-RU" sz="1400" smtClean="0"/>
            </a:br>
            <a:r>
              <a:rPr lang="ru-RU" sz="1400" smtClean="0"/>
              <a:t>Игровая поверхность должна быть равномерно и достаточно освещена. Источники света должны находиться там, где они не будут мешать зрению игроков</a:t>
            </a:r>
            <a:r>
              <a:rPr lang="ru-RU" sz="1800" smtClean="0"/>
              <a:t>.</a:t>
            </a:r>
            <a:br>
              <a:rPr lang="ru-RU" sz="1800" smtClean="0"/>
            </a:br>
            <a:endParaRPr lang="ru-RU" sz="1800" smtClean="0"/>
          </a:p>
        </p:txBody>
      </p:sp>
      <p:pic>
        <p:nvPicPr>
          <p:cNvPr id="13315" name="i-main-pic" descr="Картинка 1 из 3312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779838" y="1196975"/>
            <a:ext cx="4591050" cy="2808288"/>
          </a:xfrm>
        </p:spPr>
      </p:pic>
      <p:sp>
        <p:nvSpPr>
          <p:cNvPr id="13316" name="Прямоугольник 4"/>
          <p:cNvSpPr>
            <a:spLocks noChangeArrowheads="1"/>
          </p:cNvSpPr>
          <p:nvPr/>
        </p:nvSpPr>
        <p:spPr bwMode="auto">
          <a:xfrm>
            <a:off x="323850" y="4581525"/>
            <a:ext cx="4572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</a:t>
            </a:r>
            <a:r>
              <a:rPr lang="ru-RU" sz="1600" b="1">
                <a:solidFill>
                  <a:schemeClr val="tx2"/>
                </a:solidFill>
              </a:rPr>
              <a:t>Размеры щитов </a:t>
            </a:r>
            <a:r>
              <a:rPr lang="ru-RU" sz="1600">
                <a:solidFill>
                  <a:schemeClr val="tx2"/>
                </a:solidFill>
              </a:rPr>
              <a:t>должны быть: 1,80 м (+ 3 см) по горизонтали и 1,05 м (+ 2 см) по вертикали. Нижние края щитов должны быть расположены на высоте 2,90 м от поверхности площадки.</a:t>
            </a:r>
            <a:br>
              <a:rPr lang="ru-RU" sz="1600">
                <a:solidFill>
                  <a:schemeClr val="tx2"/>
                </a:solidFill>
              </a:rPr>
            </a:br>
            <a:endParaRPr lang="ru-RU" sz="1600">
              <a:solidFill>
                <a:schemeClr val="tx2"/>
              </a:solidFill>
            </a:endParaRPr>
          </a:p>
        </p:txBody>
      </p:sp>
      <p:pic>
        <p:nvPicPr>
          <p:cNvPr id="13317" name="Рисунок 5" descr="Разметка щита">
            <a:hlinkClick r:id="rId4" tooltip="&quot;Разметка щита&quot;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825" y="4437063"/>
            <a:ext cx="10795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Рисунок 6" descr="Крепление щита">
            <a:hlinkClick r:id="rId6" tooltip="&quot;Крепление щита&quot;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025" y="4437063"/>
            <a:ext cx="1152525" cy="108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i-main-pic" descr="Картинка 1 из 3312">
            <a:hlinkClick r:id="rId2"/>
          </p:cNvPr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2238" y="1349375"/>
            <a:ext cx="459105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38"/>
            <a:ext cx="4400550" cy="5500687"/>
          </a:xfrm>
        </p:spPr>
        <p:txBody>
          <a:bodyPr>
            <a:normAutofit fontScale="850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В баскетбол играют две команды от каждой из которых на площадке одновременно присутствует пять игроков.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Цель каждой команды в баскетболе — забросить мяч в корзину соперника и помешать другой команде овладеть мячом и забросить его в корзину своей команды.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Мячом играют только руками. Бежать с мячом, не ударяя им в пол, преднамеренно бить по нему ногой, блокировать любой частью ноги или бить по нему кулаком является нарушением. </a:t>
            </a:r>
            <a:endParaRPr lang="ru-RU" dirty="0"/>
          </a:p>
        </p:txBody>
      </p:sp>
      <p:pic>
        <p:nvPicPr>
          <p:cNvPr id="14339" name="Picture 2" descr="Анимация баскетбол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0" y="1357313"/>
            <a:ext cx="3071813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5" y="857250"/>
            <a:ext cx="4543425" cy="5467350"/>
          </a:xfrm>
        </p:spPr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Победителем в баскетболе становится команда, которая по окончании игрового времени набрала большее количество очков.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При равном счёте по окончании основного времени матча назначается овертайм (обычно пять минут дополнительного времени).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 В случае, если и по его окончании счёт будет равен, назначается второй, третий овертайм и т. д., до тех пор, пока не будет выявлен победитель матча.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15363" name="Picture 2" descr="Картинка 1 из 5699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981075"/>
            <a:ext cx="3527425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653</TotalTime>
  <Words>1459</Words>
  <Application>Microsoft Office PowerPoint</Application>
  <PresentationFormat>Экран (4:3)</PresentationFormat>
  <Paragraphs>184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9" baseType="lpstr">
      <vt:lpstr>Constantia</vt:lpstr>
      <vt:lpstr>Arial</vt:lpstr>
      <vt:lpstr>Calibri</vt:lpstr>
      <vt:lpstr>Wingdings 2</vt:lpstr>
      <vt:lpstr>Monotype Corsiva</vt:lpstr>
      <vt:lpstr>Times New Roman</vt:lpstr>
      <vt:lpstr>Wingdings</vt:lpstr>
      <vt:lpstr>Verdana</vt:lpstr>
      <vt:lpstr>Поток</vt:lpstr>
      <vt:lpstr>  </vt:lpstr>
      <vt:lpstr>Слайд 2</vt:lpstr>
      <vt:lpstr>История баскетбола</vt:lpstr>
      <vt:lpstr>История баскетбола</vt:lpstr>
      <vt:lpstr>Слайд 5</vt:lpstr>
      <vt:lpstr>Правила игры</vt:lpstr>
      <vt:lpstr>                                     Размеры игровой площадки   должны быть 28 метров в длину и 15 метров в ширину, измеренные от внутреннего края ограничивающих линий. Разрешены игровые площадки с минимальными размерами 26х14 метров.   Высота потолка или расстояние до самого низкого препятствия над игровой площадкой должны быть не менее 7 метров. Игровая поверхность должна быть равномерно и достаточно освещена. Источники света должны находиться там, где они не будут мешать зрению игроков. </vt:lpstr>
      <vt:lpstr>Слайд 8</vt:lpstr>
      <vt:lpstr>Слайд 9</vt:lpstr>
      <vt:lpstr>Слайд 10</vt:lpstr>
      <vt:lpstr>Слайд 11</vt:lpstr>
      <vt:lpstr>Нарушения</vt:lpstr>
      <vt:lpstr>Слайд 13</vt:lpstr>
      <vt:lpstr>Фолы</vt:lpstr>
      <vt:lpstr>Основные элементы игры</vt:lpstr>
      <vt:lpstr>Слайд 16</vt:lpstr>
      <vt:lpstr>Слайд 17</vt:lpstr>
      <vt:lpstr>Перехват</vt:lpstr>
      <vt:lpstr>Перехват мяча при передаче</vt:lpstr>
      <vt:lpstr>Перехват мяча при ведении</vt:lpstr>
      <vt:lpstr>Вырывание и выбивание мяча:</vt:lpstr>
      <vt:lpstr>Блокшот</vt:lpstr>
      <vt:lpstr>Слайд 23</vt:lpstr>
      <vt:lpstr>МЯЧ</vt:lpstr>
      <vt:lpstr>Размеры мяча</vt:lpstr>
      <vt:lpstr>Мяч должен иметь сферическую форму и быть установленного оттенка оранжевого цвета с традиционным рисунком из восьми вставок и черных швов.</vt:lpstr>
      <vt:lpstr>Как правильно выбрать мяч? </vt:lpstr>
      <vt:lpstr>Слайд 28</vt:lpstr>
      <vt:lpstr>Физические качества</vt:lpstr>
      <vt:lpstr>Итог: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Баскетбол</dc:title>
  <dc:creator>XTreme</dc:creator>
  <cp:lastModifiedBy>1</cp:lastModifiedBy>
  <cp:revision>70</cp:revision>
  <dcterms:created xsi:type="dcterms:W3CDTF">2011-12-19T14:52:40Z</dcterms:created>
  <dcterms:modified xsi:type="dcterms:W3CDTF">2013-09-27T07:25:04Z</dcterms:modified>
</cp:coreProperties>
</file>