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265" r:id="rId2"/>
    <p:sldId id="282" r:id="rId3"/>
    <p:sldId id="285" r:id="rId4"/>
    <p:sldId id="284" r:id="rId5"/>
    <p:sldId id="281" r:id="rId6"/>
    <p:sldId id="275" r:id="rId7"/>
    <p:sldId id="276" r:id="rId8"/>
    <p:sldId id="277" r:id="rId9"/>
    <p:sldId id="266" r:id="rId10"/>
    <p:sldId id="278" r:id="rId11"/>
    <p:sldId id="267" r:id="rId12"/>
    <p:sldId id="268" r:id="rId13"/>
    <p:sldId id="269" r:id="rId14"/>
    <p:sldId id="270" r:id="rId15"/>
    <p:sldId id="279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83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FFFFFF"/>
    <a:srgbClr val="0000FF"/>
    <a:srgbClr val="00CCFF"/>
    <a:srgbClr val="000000"/>
    <a:srgbClr val="FFFF66"/>
    <a:srgbClr val="FFCC00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836" autoAdjust="0"/>
  </p:normalViewPr>
  <p:slideViewPr>
    <p:cSldViewPr>
      <p:cViewPr varScale="1">
        <p:scale>
          <a:sx n="58" d="100"/>
          <a:sy n="58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99710F5-1D9E-49E9-88FC-D1D77025F5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74D8032-BB0E-476C-9EB2-27D747B68D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30032E-8D5A-49BC-B7A5-029FEC0DED0B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4712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D3733E-CBF6-487C-85C8-D263D1CDFC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062E1-0CAB-4CB4-A32E-E6A2853B6129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8CA8-3F1C-4DFD-89FC-BA03E7B10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70A09-D6DA-4362-AD46-3A57B09F18EE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551F-DB3F-4331-BD10-46913513DC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F31614-349F-495B-986E-31D9727A8219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F72A0C-B450-41F1-B98E-655484588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86E182-9C10-47A7-811D-086748629473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26E1BF-F058-4125-B784-BBB24404D8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91270-FF3B-406C-A593-14B62582D9F6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734EE-E4B3-4A3E-8D85-750C2A080F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3288-2CEA-433B-8D90-6EAE305C3DCA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6410C-5F8D-4C75-9CF3-F978DB9617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6DB6F-65D1-4F31-8C65-93D7E40F375B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C403-6958-4315-9231-0BED475630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FCDD1-259F-44DD-868C-B9E81C9C2845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F01F2-E4E6-4E98-A4C0-0FF1B3ADF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0209B-DD91-45D4-BC19-F35227EB0994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D9A3-F59D-40CF-B0AB-C5F3C804A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9F7F6-65E2-4A87-BA4C-CE4DFB111D88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FBAC1-8C6F-4812-8ED7-18BC526BB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336CB-2520-4158-AD7F-6D264988B72D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762E5-8270-46F9-BF95-F23CC656B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3D359-8845-4B79-BE21-ECA944B810C3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DFC21-1EC4-4281-99CF-491AB9504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08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014D34AB-680C-4DD9-913C-8CB9EF07FECE}" type="datetime1">
              <a:rPr lang="ru-RU"/>
              <a:pPr/>
              <a:t>30.08.2013</a:t>
            </a:fld>
            <a:endParaRPr lang="ru-RU"/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61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9E178D3-43B1-482A-B50D-13D81B73D4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 descr="996471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011488" cy="4495800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81000" y="685800"/>
            <a:ext cx="563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ЛЕГКАЯ </a:t>
            </a:r>
          </a:p>
          <a:p>
            <a:r>
              <a:rPr lang="ru-RU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АТЛЕТИКА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 l="4358" r="62236" b="-1111"/>
          <a:stretch>
            <a:fillRect/>
          </a:stretch>
        </p:blipFill>
        <p:spPr bwMode="auto">
          <a:xfrm>
            <a:off x="5638800" y="304800"/>
            <a:ext cx="3065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33400" y="1676400"/>
            <a:ext cx="4953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ученик подходит к стартовой линии и ставит сильнейшую ногу носком к ней. 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81000" y="42672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Другую ногу отставляет назад, упираясь в грунт носком. Туловище выпрямлено, руки свободно опущены.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04800" y="228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По команде</a:t>
            </a:r>
            <a:endParaRPr lang="ru-RU" sz="4000" b="1">
              <a:solidFill>
                <a:srgbClr val="00CCFF"/>
              </a:solidFill>
              <a:latin typeface="French Script MT" pitchFamily="66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447800" y="990600"/>
            <a:ext cx="3325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CCFF"/>
                </a:solidFill>
                <a:latin typeface="French Script MT" pitchFamily="66" charset="0"/>
              </a:rPr>
              <a:t>«НА СТАРТ!»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905000"/>
            <a:ext cx="5562600" cy="28956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ученик слегка сгибает 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ногу, перенося тяжесть 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тела на впереди 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стоящую ногу. 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 l="33408" r="37430"/>
          <a:stretch>
            <a:fillRect/>
          </a:stretch>
        </p:blipFill>
        <p:spPr bwMode="auto">
          <a:xfrm>
            <a:off x="5715000" y="381000"/>
            <a:ext cx="29257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1000" y="4724400"/>
            <a:ext cx="845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Руки чуть согнуты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в локтях. Взгляд направлен вперед</a:t>
            </a:r>
            <a:r>
              <a:rPr lang="ru-RU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04800" y="3048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По команде</a:t>
            </a:r>
            <a:endParaRPr lang="ru-RU" sz="4000">
              <a:solidFill>
                <a:srgbClr val="FFCC00"/>
              </a:solidFill>
              <a:latin typeface="French Script MT" pitchFamily="66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219200" y="1143000"/>
            <a:ext cx="387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«ВНИМАНИЕ!»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600"/>
            <a:ext cx="5486400" cy="4297363"/>
          </a:xfrm>
        </p:spPr>
        <p:txBody>
          <a:bodyPr/>
          <a:lstStyle/>
          <a:p>
            <a:pPr algn="l"/>
            <a:r>
              <a:rPr lang="ru-RU" sz="4000" b="0">
                <a:solidFill>
                  <a:srgbClr val="FFCC00"/>
                </a:solidFill>
                <a:latin typeface="French Script MT" pitchFamily="66" charset="0"/>
              </a:rPr>
              <a:t>учащийся, энергично отталкиваясь ногами </a:t>
            </a:r>
            <a:br>
              <a:rPr lang="ru-RU" sz="4000" b="0">
                <a:solidFill>
                  <a:srgbClr val="FFCC00"/>
                </a:solidFill>
                <a:latin typeface="French Script MT" pitchFamily="66" charset="0"/>
              </a:rPr>
            </a:br>
            <a:r>
              <a:rPr lang="ru-RU" sz="4000" b="0">
                <a:solidFill>
                  <a:srgbClr val="FFCC00"/>
                </a:solidFill>
                <a:latin typeface="French Script MT" pitchFamily="66" charset="0"/>
              </a:rPr>
              <a:t>от земли, начинает </a:t>
            </a:r>
            <a:br>
              <a:rPr lang="ru-RU" sz="4000" b="0">
                <a:solidFill>
                  <a:srgbClr val="FFCC00"/>
                </a:solidFill>
                <a:latin typeface="French Script MT" pitchFamily="66" charset="0"/>
              </a:rPr>
            </a:br>
            <a:r>
              <a:rPr lang="ru-RU" sz="4000" b="0">
                <a:solidFill>
                  <a:srgbClr val="FFCC00"/>
                </a:solidFill>
                <a:latin typeface="French Script MT" pitchFamily="66" charset="0"/>
              </a:rPr>
              <a:t>бег, стараясь быстро набрать скорость.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 l="60335" r="1788"/>
          <a:stretch>
            <a:fillRect/>
          </a:stretch>
        </p:blipFill>
        <p:spPr bwMode="auto">
          <a:xfrm>
            <a:off x="5486400" y="1371600"/>
            <a:ext cx="3384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1000" y="6858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По команде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828800" y="1524000"/>
            <a:ext cx="2430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«МАРШ!»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80375" cy="762000"/>
          </a:xfrm>
        </p:spPr>
        <p:txBody>
          <a:bodyPr/>
          <a:lstStyle/>
          <a:p>
            <a:r>
              <a:rPr lang="ru-RU">
                <a:solidFill>
                  <a:srgbClr val="00CCFF"/>
                </a:solidFill>
                <a:latin typeface="French Script MT" pitchFamily="66" charset="0"/>
              </a:rPr>
              <a:t>СТАРТОВЫЙ РАЗБЕГ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4876800" cy="35052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>
                <a:solidFill>
                  <a:srgbClr val="FFCC00"/>
                </a:solidFill>
                <a:latin typeface="French Script MT" pitchFamily="66" charset="0"/>
              </a:rPr>
              <a:t>   Ученик энергично выполняет беговые движения ногами и работая руками. Туловище наклонено вперед. С удлинением</a:t>
            </a:r>
            <a:r>
              <a:rPr lang="ru-RU" sz="3600"/>
              <a:t> </a:t>
            </a:r>
          </a:p>
        </p:txBody>
      </p:sp>
      <p:pic>
        <p:nvPicPr>
          <p:cNvPr id="36876" name="Picture 12" descr="bd0149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886200" cy="2849563"/>
          </a:xfrm>
          <a:prstGeom prst="rect">
            <a:avLst/>
          </a:prstGeom>
          <a:noFill/>
        </p:spPr>
      </p:pic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81000" y="4724400"/>
            <a:ext cx="87630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шагов туловище постепенно выпрямляется, и бегун набирает максимальную скорость, которая поддерживается до конца бега.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00CCFF"/>
                </a:solidFill>
                <a:latin typeface="French Script MT" pitchFamily="66" charset="0"/>
              </a:rPr>
              <a:t>БЕГ ПО ДИСТАНЦИИ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962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" y="4038600"/>
            <a:ext cx="8686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бег по дистанции должен быть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ru-RU" sz="32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ритмичным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и </a:t>
            </a:r>
            <a:r>
              <a:rPr lang="ru-RU" sz="32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свободным,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с небольшим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ru-RU" sz="32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наклоном туловища вперед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(взгляд устремлен вперед); нога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касается дорожки передней частью стопы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bd0149-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3276600" cy="2455863"/>
          </a:xfrm>
          <a:prstGeom prst="rect">
            <a:avLst/>
          </a:prstGeom>
          <a:noFill/>
        </p:spPr>
      </p:pic>
      <p:pic>
        <p:nvPicPr>
          <p:cNvPr id="56326" name="Picture 6" descr="bd0149-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276600" cy="2457450"/>
          </a:xfrm>
          <a:prstGeom prst="rect">
            <a:avLst/>
          </a:prstGeom>
          <a:noFill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04800" y="457200"/>
            <a:ext cx="5257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Заключительным усилием для сохранения скорости бега является</a:t>
            </a:r>
            <a:r>
              <a:rPr lang="ru-RU" sz="36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ru-RU" sz="38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ФИНИШИРОВАНИЕ.</a:t>
            </a:r>
            <a:r>
              <a:rPr lang="ru-RU" sz="36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886200" y="3505200"/>
            <a:ext cx="52578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Финишировать нельзя прыжком. После финиша нужно постепенно, замедляя бег, перейти на ходьбу.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8750"/>
            <a:ext cx="8229600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Беговые дистанции: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066800"/>
            <a:ext cx="91440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Бег на короткую дистанцию: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100, 200,400 метров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Бег на среднюю дистанцию: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800, 1500 метров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Бег на длинные дистанции: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5000 и 10000 метров.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Марафонская дистанция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Бег с препятствием (бег барьерами):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sz="3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110,100,400,</a:t>
            </a:r>
            <a:r>
              <a:rPr kumimoji="0" lang="ru-RU" sz="3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3000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Эстафетный бег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Эстафетный бег.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533400"/>
            <a:ext cx="9144000" cy="529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      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 - быстрее пронести эстафетную палочку от старта до финиша, передавая её друг другу. Вся дистанция делится на этапы одинаковой или разной протяженности. Передача эстафетной палочки осуществляется в 20-метровой зоне. Бегущий на последнем этапе должен пересечь финиш с эстафетной палочкой. Успех передачи зависит от согласованности действий бегунов.           До начала эстафетного бега рекомендуется провести разминку, ознакомится с зоной передачи эстафетной палочки (не передавать в живот, в лицо), не толкаться, не мешать соперникам в момент передачи эстафетной палочки.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8750"/>
            <a:ext cx="8229600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Технические дисциплины в легкой атлетике.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240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Технические дисциплины лёгкой атлетики объединяют следующие виды :</a:t>
            </a:r>
            <a:endParaRPr lang="ru-RU" sz="3200" b="1" dirty="0" smtClean="0">
              <a:latin typeface="+mj-lt"/>
            </a:endParaRPr>
          </a:p>
          <a:p>
            <a:pPr eaLnBrk="1" hangingPunct="1">
              <a:buBlip>
                <a:blip r:embed="rId2"/>
              </a:buBlip>
            </a:pPr>
            <a:r>
              <a:rPr lang="ru-RU" sz="3200" b="1" dirty="0" smtClean="0">
                <a:latin typeface="+mj-lt"/>
              </a:rPr>
              <a:t>  Вертикальные прыжки</a:t>
            </a:r>
            <a:r>
              <a:rPr lang="en-US" sz="3200" b="1" dirty="0" smtClean="0">
                <a:latin typeface="+mj-lt"/>
              </a:rPr>
              <a:t>:</a:t>
            </a:r>
            <a:r>
              <a:rPr lang="ru-RU" sz="3200" b="1" dirty="0" smtClean="0">
                <a:latin typeface="+mj-lt"/>
              </a:rPr>
              <a:t>прыжок в высоту, прыжок с шестом</a:t>
            </a:r>
          </a:p>
          <a:p>
            <a:pPr eaLnBrk="1" hangingPunct="1"/>
            <a:endParaRPr lang="ru-RU" sz="3200" b="1" dirty="0" smtClean="0">
              <a:latin typeface="+mj-lt"/>
            </a:endParaRPr>
          </a:p>
          <a:p>
            <a:pPr eaLnBrk="1" hangingPunct="1">
              <a:buBlip>
                <a:blip r:embed="rId2"/>
              </a:buBlip>
            </a:pPr>
            <a:r>
              <a:rPr lang="ru-RU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Горизонтальные прыжки</a:t>
            </a:r>
            <a:r>
              <a:rPr lang="en-US" sz="3200" b="1" dirty="0" smtClean="0">
                <a:latin typeface="+mj-lt"/>
              </a:rPr>
              <a:t>:</a:t>
            </a:r>
            <a:r>
              <a:rPr lang="ru-RU" sz="3200" b="1" dirty="0" smtClean="0">
                <a:latin typeface="+mj-lt"/>
              </a:rPr>
              <a:t>прыжок в длину, тройной прыжок</a:t>
            </a:r>
          </a:p>
          <a:p>
            <a:pPr eaLnBrk="1" hangingPunct="1"/>
            <a:endParaRPr lang="ru-RU" sz="3200" b="1" dirty="0" smtClean="0">
              <a:latin typeface="+mj-lt"/>
            </a:endParaRPr>
          </a:p>
          <a:p>
            <a:pPr eaLnBrk="1" hangingPunct="1">
              <a:buBlip>
                <a:blip r:embed="rId2"/>
              </a:buBlip>
            </a:pPr>
            <a:r>
              <a:rPr lang="ru-RU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Метания</a:t>
            </a:r>
            <a:r>
              <a:rPr lang="en-US" sz="3200" b="1" dirty="0" smtClean="0">
                <a:latin typeface="+mj-lt"/>
              </a:rPr>
              <a:t>:</a:t>
            </a:r>
            <a:r>
              <a:rPr lang="ru-RU" sz="3200" b="1" dirty="0" smtClean="0">
                <a:latin typeface="+mj-lt"/>
              </a:rPr>
              <a:t>толкание ядра, метание диска, метание копья, метание молота.</a:t>
            </a:r>
            <a:endParaRPr lang="ru-RU" sz="3200" b="1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2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Прыжок в длину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дисциплина технических видов легкоатлетической программы, относящаяся к горизонтальным прыжкам.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Прыжок в длину требует от спортсменов прыгучести, спринтерских качеств. Прыжок в длину входил в соревновательную программу античных Олимпийских игр. Является современной олимпийской дисциплиной лёгкой атлетики.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8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958188"/>
            <a:ext cx="6096000" cy="38998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38E0-DD3B-4567-9AB9-AF9BA3B87137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5668962"/>
          </a:xfrm>
        </p:spPr>
        <p:txBody>
          <a:bodyPr/>
          <a:lstStyle/>
          <a:p>
            <a:r>
              <a:rPr lang="ru-RU" sz="3600" dirty="0">
                <a:solidFill>
                  <a:srgbClr val="FFFF66"/>
                </a:solidFill>
              </a:rPr>
              <a:t>Древнегреческое слово «атлетика» означает «свойственный борцам». Атлетами в Древней Греции называли тех, кто соревновался в силе и ловкости. Легкая атлетика - королева спорта - объединяет более 40 соревновательных упражнений в ходьбе, беге, прыжках, метаниях и многоборьях.</a:t>
            </a:r>
            <a:r>
              <a:rPr lang="ru-RU" sz="3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400" b="1" i="0" u="none" strike="noStrike" kern="0" normalizeH="0" baseline="0" noProof="0" dirty="0" smtClean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Легкая атлетика берет начало в глубокой древности. Сведения о легкоатлетических соревнованиях встречаются еще в описаниях древнегреческих Олимпийских игр.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400" b="1" i="0" u="none" strike="noStrike" kern="0" normalizeH="0" baseline="0" noProof="0" dirty="0" smtClean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Легкая атлетика – вид спорта, объединяющий естественные для человека физические упражнения.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400" b="1" i="0" u="none" strike="noStrike" kern="0" normalizeH="0" baseline="0" noProof="0" dirty="0" smtClean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настоящее время легкая атлетика включает в себя 5 видов физических упражнений: ходьбу, бег, прыжки и метания, многоборье.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6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20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Прыжок состоит из четырёх фаз: 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Разбега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отталкивания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полёта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приземления.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Наибольшие различия, с точки зрения техники, затрагивают полётную фазу прыжка.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азб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2857500" cy="2016224"/>
          </a:xfrm>
          <a:prstGeom prst="rect">
            <a:avLst/>
          </a:prstGeom>
        </p:spPr>
      </p:pic>
      <p:pic>
        <p:nvPicPr>
          <p:cNvPr id="6" name="Рисунок 5" descr="пр в дл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00200"/>
            <a:ext cx="2880320" cy="2016224"/>
          </a:xfrm>
          <a:prstGeom prst="rect">
            <a:avLst/>
          </a:prstGeom>
        </p:spPr>
      </p:pic>
      <p:pic>
        <p:nvPicPr>
          <p:cNvPr id="7" name="Рисунок 6" descr="084ef1d21d4f28fffd50e1269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133600"/>
            <a:ext cx="2895600" cy="2016224"/>
          </a:xfrm>
          <a:prstGeom prst="rect">
            <a:avLst/>
          </a:prstGeom>
        </p:spPr>
      </p:pic>
      <p:pic>
        <p:nvPicPr>
          <p:cNvPr id="8" name="Рисунок 7" descr="IMG_8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886200"/>
            <a:ext cx="3168352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Метания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0668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Метание копья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Метание диска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Метание молота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Толкание ядра</a:t>
            </a:r>
          </a:p>
        </p:txBody>
      </p:sp>
      <p:pic>
        <p:nvPicPr>
          <p:cNvPr id="65538" name="Picture 2" descr="http://www.europafm.ro/&amp;files/charts/poze_stiri/barbora-spotakova-thumb-540-0-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1066800"/>
            <a:ext cx="3251200" cy="2438400"/>
          </a:xfrm>
          <a:prstGeom prst="rect">
            <a:avLst/>
          </a:prstGeom>
          <a:noFill/>
        </p:spPr>
      </p:pic>
      <p:pic>
        <p:nvPicPr>
          <p:cNvPr id="65540" name="Picture 4" descr="http://img.gazeta.ru/files2/2772574/rie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543299"/>
            <a:ext cx="2857500" cy="2095501"/>
          </a:xfrm>
          <a:prstGeom prst="rect">
            <a:avLst/>
          </a:prstGeom>
          <a:noFill/>
        </p:spPr>
      </p:pic>
      <p:pic>
        <p:nvPicPr>
          <p:cNvPr id="65542" name="Picture 6" descr="http://osaka2007.iaaf.org/MultimediaFiles/Photo/Competitions/WorldChampionships/40782_W600XH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657600"/>
            <a:ext cx="3124200" cy="2235200"/>
          </a:xfrm>
          <a:prstGeom prst="rect">
            <a:avLst/>
          </a:prstGeom>
          <a:noFill/>
        </p:spPr>
      </p:pic>
      <p:pic>
        <p:nvPicPr>
          <p:cNvPr id="65544" name="Picture 8" descr="http://rushdy.net/images/Mix/gul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951634"/>
            <a:ext cx="3048000" cy="19063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906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Метание мяча на дальность характеризуется кратковременным, но концентрированным усилием мышц рук, плечевого пояса и ног при их координированном воздействии. Мяч удерживается фалангами пальцев метающей руки. Три пальца размещены сзади мяча, а большой палец и мизинец поддерживают его с боков.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метания делится на три фазы: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разбег, бросок, торможение после броска.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0"/>
            <a:ext cx="57278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Техника метания </a:t>
            </a:r>
            <a:endParaRPr lang="ru-RU" sz="5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64163"/>
          </a:xfrm>
        </p:spPr>
        <p:txBody>
          <a:bodyPr/>
          <a:lstStyle/>
          <a:p>
            <a:r>
              <a:rPr lang="ru-RU" sz="4000">
                <a:solidFill>
                  <a:srgbClr val="FFFF66"/>
                </a:solidFill>
              </a:rPr>
              <a:t>Разнообразие лёгкоатлетических   упражнении помогает   укрепить здоровье, развить выносливость, воспитать характер, волевые  и физические качества. Заниматься лёгкой атлетикой можно в любое время года на открытой площадке, на стадионе, в парке, в лесу.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ChangeArrowheads="1"/>
          </p:cNvSpPr>
          <p:nvPr/>
        </p:nvSpPr>
        <p:spPr bwMode="auto">
          <a:xfrm rot="10800000" flipV="1">
            <a:off x="457200" y="1570544"/>
            <a:ext cx="81581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– </a:t>
            </a:r>
          </a:p>
          <a:p>
            <a:pPr algn="ctr"/>
            <a:r>
              <a:rPr lang="ru-RU" sz="9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сильнее слов!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Техника безопасности.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Занятия по лёгкой атлетике в целях безопасности следует проводить с соблюдением следующих требований: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  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 проводить бег </a:t>
            </a:r>
            <a:r>
              <a:rPr lang="ru-RU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зале или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 стадионе только в направление против часовой стрелки;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-при групповом старте на короткие дистанции бежать только по своей дорожке. Дорожка должна быть не менее чем 15 м. за финишную отметку;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во избежание столкновений исключить резкие остановки во время бега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прыжки не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выполнять на неровном ,рыхлом и скользком грунте, не приземляться при прыжках на руки;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перед выполнением метания посмотреть, нет ли людей в секторе для метания;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 производить метание без разрешения учителя;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 подавать другу снаряд для метания броском;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 стоять справа от метающего ( при метании левой рукой- слева.)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 находиться в зоне броска;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 подбирать снаряды для метания без разрешения учителя;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    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 оставлять без присмотра снаряды для метания;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8229600" cy="125888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ХОДЬБА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16002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Ходьба – естественный способ передвижения человека. Состязания по ходьбе проводятся как на дорожке стадиона, так и на обычных дорогах на дистанции 3, 5, 10, 15, 20, 30, 50 км.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Спортивная ходьба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85800" y="1143000"/>
            <a:ext cx="754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Спортивная ходьба — олимпийская легкоатлетическая дисциплина, в которой в отличие от беговых видов должен быть постоянный контакт ноги с землёй. </a:t>
            </a: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987800"/>
            <a:ext cx="17732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275" y="3962400"/>
            <a:ext cx="1939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000500"/>
            <a:ext cx="1844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017957"/>
            <a:ext cx="2900363" cy="284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81000" y="6284913"/>
            <a:ext cx="1773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</a:rPr>
              <a:t>Денис </a:t>
            </a:r>
            <a:r>
              <a:rPr lang="ru-RU" dirty="0" err="1">
                <a:solidFill>
                  <a:srgbClr val="000000"/>
                </a:solidFill>
              </a:rPr>
              <a:t>Нижегородов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501900" y="6284913"/>
            <a:ext cx="168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</a:rPr>
              <a:t>Валерий </a:t>
            </a:r>
            <a:r>
              <a:rPr lang="ru-RU" dirty="0" err="1">
                <a:solidFill>
                  <a:srgbClr val="000000"/>
                </a:solidFill>
              </a:rPr>
              <a:t>Борчин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591050" y="6284913"/>
            <a:ext cx="1657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/>
              <a:t>Ольга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Каниськина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705600" y="6564868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</a:rPr>
              <a:t>Сергей </a:t>
            </a:r>
            <a:r>
              <a:rPr lang="ru-RU" dirty="0" err="1">
                <a:solidFill>
                  <a:srgbClr val="000000"/>
                </a:solidFill>
              </a:rPr>
              <a:t>Кирдяпкин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741611" y="144463"/>
            <a:ext cx="2897189" cy="998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  <a:cs typeface="Arial"/>
              </a:rPr>
              <a:t>Бег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6048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Для бегунов важнейшими качествами являются: способность поддерживать высокую скорость на дистанции, выносливость (для средних и длинных), скоростная выносливость (для длинного спринта), реакция и тактическое мышление.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21602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Бег – естественный способ передвижения, входящий во многие виды спорта. </a:t>
            </a: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2883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В легкой атлетике, бег  делится на: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  гладкий,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  с препятствиями,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  эстафетный и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  по пересечённой местности</a:t>
            </a: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pic>
        <p:nvPicPr>
          <p:cNvPr id="10" name="Picture 9" descr="888155-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249650" cy="6019800"/>
          </a:xfrm>
          <a:prstGeom prst="rect">
            <a:avLst/>
          </a:prstGeom>
          <a:noFill/>
        </p:spPr>
      </p:pic>
      <p:pic>
        <p:nvPicPr>
          <p:cNvPr id="11" name="Picture 8" descr="888155-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5650286" cy="63770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D21A-CC75-464E-AEDF-93CA0FDA97D3}" type="datetime1">
              <a:rPr lang="ru-RU"/>
              <a:pPr/>
              <a:t>31.08.2013</a:t>
            </a:fld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1632-4A97-4B36-A140-3486E3B64FAD}" type="slidenum">
              <a:rPr lang="ru-RU"/>
              <a:pPr/>
              <a:t>6</a:t>
            </a:fld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0" y="457200"/>
            <a:ext cx="5867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Бег – естественный способ передвижения, входящий во многие виды спорта.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28600" y="3200400"/>
            <a:ext cx="6553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В легкой атлетике, бег  делится на гладкий, </a:t>
            </a:r>
          </a:p>
          <a:p>
            <a:r>
              <a:rPr lang="ru-RU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с препятствиями, эстафетный и по пересечённой местности.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</a:p>
        </p:txBody>
      </p:sp>
      <p:pic>
        <p:nvPicPr>
          <p:cNvPr id="48136" name="Picture 8" descr="888155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819400"/>
            <a:ext cx="2295525" cy="2590800"/>
          </a:xfrm>
          <a:prstGeom prst="rect">
            <a:avLst/>
          </a:prstGeom>
          <a:noFill/>
        </p:spPr>
      </p:pic>
      <p:pic>
        <p:nvPicPr>
          <p:cNvPr id="48137" name="Picture 9" descr="888155-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2667000" cy="2214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" y="990600"/>
            <a:ext cx="85344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Характерная особенность бега – </a:t>
            </a:r>
            <a:r>
              <a:rPr lang="ru-RU" sz="32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наличие фазы полета.</a:t>
            </a:r>
            <a:r>
              <a:rPr lang="ru-RU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Бег выполняется широким шагом на передней части стопы, с полным выпрямлением ноги в момент отталкивания от земли и выносом бедра другой ноги вперед-вверх, туловище слегка наклонено вперёд, руки согнуты в локтях, дыхание свободное.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/>
          <a:lstStyle/>
          <a:p>
            <a:r>
              <a:rPr lang="ru-RU">
                <a:solidFill>
                  <a:srgbClr val="FFCC00"/>
                </a:solidFill>
                <a:latin typeface="Courier New" pitchFamily="49" charset="0"/>
              </a:rPr>
              <a:t>Бег на короткие дистанции (спринт)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982200" cy="3733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800" dirty="0">
                <a:solidFill>
                  <a:srgbClr val="00CCFF"/>
                </a:solidFill>
              </a:rPr>
              <a:t>условно разделяется на четыре фазы:</a:t>
            </a: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FFCC00"/>
                </a:solidFill>
              </a:rPr>
              <a:t>Старт;  </a:t>
            </a: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FFCC00"/>
                </a:solidFill>
              </a:rPr>
              <a:t>Стартовый разгон;</a:t>
            </a: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FFCC00"/>
                </a:solidFill>
              </a:rPr>
              <a:t>Бег по дистанции;</a:t>
            </a: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FFCC00"/>
                </a:solidFill>
              </a:rPr>
              <a:t>Финиширование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4837"/>
            <a:ext cx="3581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m03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12776"/>
            <a:ext cx="2952328" cy="54452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5400" dirty="0" smtClean="0"/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Польза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спринтерского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бега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Спринтерский бег стимулирует работу сердца, помогает тренировать скоростную выносливость, провоцирует мощный выброс адреналина. Заниматься спринтерским бегом рекомендуется только подготовленным спортсменам, причем не только бегунам. Скоростные качества просто необходимы в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прыжках в длину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высоту, в метании, а также практически во всех игровых видах спорта.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2819400"/>
          </a:xfrm>
          <a:ln>
            <a:solidFill>
              <a:srgbClr val="00CCFF"/>
            </a:solidFill>
          </a:ln>
        </p:spPr>
        <p:txBody>
          <a:bodyPr/>
          <a:lstStyle/>
          <a:p>
            <a:r>
              <a:rPr lang="ru-RU" sz="5000">
                <a:solidFill>
                  <a:srgbClr val="00CCFF"/>
                </a:solidFill>
                <a:latin typeface="Courier New" pitchFamily="49" charset="0"/>
              </a:rPr>
              <a:t>Высокий старт</a:t>
            </a:r>
            <a:r>
              <a:rPr lang="ru-RU" sz="5400">
                <a:solidFill>
                  <a:srgbClr val="FFCC00"/>
                </a:solidFill>
                <a:latin typeface="Courier New" pitchFamily="49" charset="0"/>
              </a:rPr>
              <a:t> </a:t>
            </a:r>
            <a:br>
              <a:rPr lang="ru-RU" sz="5400">
                <a:solidFill>
                  <a:srgbClr val="FFCC00"/>
                </a:solidFill>
                <a:latin typeface="Courier New" pitchFamily="49" charset="0"/>
              </a:rPr>
            </a:br>
            <a:r>
              <a:rPr lang="ru-RU" sz="2800">
                <a:solidFill>
                  <a:srgbClr val="FFCC00"/>
                </a:solidFill>
                <a:effectLst/>
                <a:latin typeface="Courier New" pitchFamily="49" charset="0"/>
              </a:rPr>
              <a:t>Применяется практически на всех дистанциях бега.</a:t>
            </a:r>
            <a:r>
              <a:rPr lang="ru-RU" sz="4000">
                <a:solidFill>
                  <a:srgbClr val="FFCC00"/>
                </a:solidFill>
                <a:latin typeface="French Script MT" pitchFamily="66" charset="0"/>
              </a:rPr>
              <a:t> </a:t>
            </a:r>
            <a:endParaRPr lang="ru-RU" b="0">
              <a:latin typeface="Courier New" pitchFamily="49" charset="0"/>
            </a:endParaRPr>
          </a:p>
        </p:txBody>
      </p:sp>
      <p:pic>
        <p:nvPicPr>
          <p:cNvPr id="33801" name="Picture 9" descr="bd0149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4114800" cy="3017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9">
      <a:dk1>
        <a:srgbClr val="8A0000"/>
      </a:dk1>
      <a:lt1>
        <a:srgbClr val="FFFFFF"/>
      </a:lt1>
      <a:dk2>
        <a:srgbClr val="800000"/>
      </a:dk2>
      <a:lt2>
        <a:srgbClr val="FFFFCC"/>
      </a:lt2>
      <a:accent1>
        <a:srgbClr val="FF5831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4AD"/>
      </a:accent5>
      <a:accent6>
        <a:srgbClr val="B24B36"/>
      </a:accent6>
      <a:hlink>
        <a:srgbClr val="FFFFCC"/>
      </a:hlink>
      <a:folHlink>
        <a:srgbClr val="FF9900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470</TotalTime>
  <Words>869</Words>
  <Application>Microsoft PowerPoint 7.0</Application>
  <PresentationFormat>Экран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Times New Roman</vt:lpstr>
      <vt:lpstr>Garamond</vt:lpstr>
      <vt:lpstr>Wingdings</vt:lpstr>
      <vt:lpstr>Arial</vt:lpstr>
      <vt:lpstr>Courier New</vt:lpstr>
      <vt:lpstr>French Script MT</vt:lpstr>
      <vt:lpstr>Franklin Gothic Book</vt:lpstr>
      <vt:lpstr>Сотрудничество</vt:lpstr>
      <vt:lpstr>Слайд 1</vt:lpstr>
      <vt:lpstr>Древнегреческое слово «атлетика» означает «свойственный борцам». Атлетами в Древней Греции называли тех, кто соревновался в силе и ловкости. Легкая атлетика - королева спорта - объединяет более 40 соревновательных упражнений в ходьбе, беге, прыжках, метаниях и многоборьях. </vt:lpstr>
      <vt:lpstr>Слайд 3</vt:lpstr>
      <vt:lpstr>ХОДЬБА</vt:lpstr>
      <vt:lpstr>Слайд 5</vt:lpstr>
      <vt:lpstr>Слайд 6</vt:lpstr>
      <vt:lpstr>Слайд 7</vt:lpstr>
      <vt:lpstr>Бег на короткие дистанции (спринт)</vt:lpstr>
      <vt:lpstr>Высокий старт  Применяется практически на всех дистанциях бега. </vt:lpstr>
      <vt:lpstr>Слайд 10</vt:lpstr>
      <vt:lpstr>Слайд 11</vt:lpstr>
      <vt:lpstr>учащийся, энергично отталкиваясь ногами  от земли, начинает  бег, стараясь быстро набрать скорость.</vt:lpstr>
      <vt:lpstr>СТАРТОВЫЙ РАЗБЕГ</vt:lpstr>
      <vt:lpstr>БЕГ ПО ДИСТАНЦИИ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Разнообразие лёгкоатлетических   упражнении помогает   укрепить здоровье, развить выносливость, воспитать характер, волевые  и физические качества. Заниматься лёгкой атлетикой можно в любое время года на открытой площадке, на стадионе, в парке, в лесу.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Syrax</dc:creator>
  <cp:lastModifiedBy>Syrax</cp:lastModifiedBy>
  <cp:revision>34</cp:revision>
  <cp:lastPrinted>1601-01-01T00:00:00Z</cp:lastPrinted>
  <dcterms:created xsi:type="dcterms:W3CDTF">1601-01-01T00:00:00Z</dcterms:created>
  <dcterms:modified xsi:type="dcterms:W3CDTF">2013-08-30T21:40:45Z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