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6420EC"/>
    <a:srgbClr val="CFDD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361C73-BD27-472D-8D28-8074257FA8BC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8C2091-B5B9-43C0-BC82-8A1485621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8839-18A9-40FB-92AC-78B7022A21F7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3E745-BDF2-47B9-8F74-EB80529DA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5A7AB-950A-4BB2-8395-32A27CD1222C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1AED-1631-4E85-995D-DB9C81B57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60F60-BEB0-4BB7-98BF-0BA4AF6EE1C0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0F39-3790-4929-B402-7A2AE11B4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26B7-6963-439F-A6D4-442E3CD1325E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35E2-1CE9-47DF-B7D4-1F835D89B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66B2-CCC2-441B-9B86-9CAD69A63247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A1AEA-BB96-4139-8C9A-52DDCEAC6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E9782-44B7-427C-BD8B-062EFFA26F1C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C6F2-22BA-408F-9D6C-9BB36D15A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30F5-7703-47A2-ADD2-E69752E36A1F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F1058-1BC6-419C-A549-A37AF57D4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C1D8-6605-422B-A311-ABBE88EB8162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BDB7-AA1D-48C5-AEA9-3D75D18A4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A3AB4-9E37-4AB9-87C6-F9D38DDD2E92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937E-8E0A-48E8-850F-AC65CF414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E64CA-5228-4B83-8B6F-61255C8F5C89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6BC7-3F76-4BAF-80FB-021298A62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A937-D167-49A4-B537-90E05A805DEF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446F-B222-4227-B37C-01FCB2F5C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D149D7-FEB5-4D52-BAE6-E584D5A36B3D}" type="datetimeFigureOut">
              <a:rPr lang="ru-RU"/>
              <a:pPr>
                <a:defRPr/>
              </a:pPr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EEE5F1-DFD4-48DC-9AA1-9F36C0604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pplause2.mp3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ru/search?client=opera&amp;rls=ru&amp;q=%D0%BB%D1%91%D0%B3%D0%BA%D0%B8%D0%B5+%D1%81%D0%B0%D0%BB%D0%B0%D1%82%D1%8B&amp;sourceid=opera&amp;ie=utf-8&amp;oe=utf-8&amp;channel=sugges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8;&#1072;&#1085;&#1103;\&#1056;&#1072;&#1073;&#1086;&#1095;&#1080;&#1081;%20&#1089;&#1090;&#1086;&#1083;\15.%20&#1052;&#1091;&#1079;&#1099;&#1082;&#1072;%20&#1076;&#1083;&#1103;%20&#1080;&#1075;&#1088;&#1099;%20&#1089;&#1085;&#1077;&#1078;&#1080;&#1085;&#1082;&#1080;%20&#1080;%20&#1089;&#1091;&#1075;&#1088;&#1086;&#1073;&#1099;.mp3" TargetMode="External"/><Relationship Id="rId1" Type="http://schemas.openxmlformats.org/officeDocument/2006/relationships/audio" Target="file:///D:\applause2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8;&#1072;&#1085;&#1103;\&#1056;&#1072;&#1073;&#1086;&#1095;&#1080;&#1081;%20&#1089;&#1090;&#1086;&#1083;\15.%20&#1052;&#1091;&#1079;&#1099;&#1082;&#1072;%20&#1076;&#1083;&#1103;%20&#1080;&#1075;&#1088;&#1099;%20&#1089;&#1085;&#1077;&#1078;&#1080;&#1085;&#1082;&#1080;%20&#1080;%20&#1089;&#1091;&#1075;&#1088;&#1086;&#1073;&#1099;.mp3" TargetMode="External"/><Relationship Id="rId1" Type="http://schemas.openxmlformats.org/officeDocument/2006/relationships/audio" Target="file:///D:\applause2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8;&#1072;&#1085;&#1103;\&#1056;&#1072;&#1073;&#1086;&#1095;&#1080;&#1081;%20&#1089;&#1090;&#1086;&#1083;\15.%20&#1052;&#1091;&#1079;&#1099;&#1082;&#1072;%20&#1076;&#1083;&#1103;%20&#1080;&#1075;&#1088;&#1099;%20&#1089;&#1085;&#1077;&#1078;&#1080;&#1085;&#1082;&#1080;%20&#1080;%20&#1089;&#1091;&#1075;&#1088;&#1086;&#1073;&#1099;.mp3" TargetMode="External"/><Relationship Id="rId1" Type="http://schemas.openxmlformats.org/officeDocument/2006/relationships/audio" Target="file:///D:\applause2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8;&#1072;&#1085;&#1103;\&#1056;&#1072;&#1073;&#1086;&#1095;&#1080;&#1081;%20&#1089;&#1090;&#1086;&#1083;\15.%20&#1052;&#1091;&#1079;&#1099;&#1082;&#1072;%20&#1076;&#1083;&#1103;%20&#1080;&#1075;&#1088;&#1099;%20&#1089;&#1085;&#1077;&#1078;&#1080;&#1085;&#1082;&#1080;%20&#1080;%20&#1089;&#1091;&#1075;&#1088;&#1086;&#1073;&#1099;.mp3" TargetMode="External"/><Relationship Id="rId1" Type="http://schemas.openxmlformats.org/officeDocument/2006/relationships/audio" Target="file:///D:\applause2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8;&#1072;&#1085;&#1103;\&#1056;&#1072;&#1073;&#1086;&#1095;&#1080;&#1081;%20&#1089;&#1090;&#1086;&#1083;\15.%20&#1052;&#1091;&#1079;&#1099;&#1082;&#1072;%20&#1076;&#1083;&#1103;%20&#1080;&#1075;&#1088;&#1099;%20&#1089;&#1085;&#1077;&#1078;&#1080;&#1085;&#1082;&#1080;%20&#1080;%20&#1089;&#1091;&#1075;&#1088;&#1086;&#1073;&#1099;.mp3" TargetMode="External"/><Relationship Id="rId1" Type="http://schemas.openxmlformats.org/officeDocument/2006/relationships/audio" Target="file:///D:\applause2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8;&#1072;&#1085;&#1103;\&#1056;&#1072;&#1073;&#1086;&#1095;&#1080;&#1081;%20&#1089;&#1090;&#1086;&#1083;\15.%20&#1052;&#1091;&#1079;&#1099;&#1082;&#1072;%20&#1076;&#1083;&#1103;%20&#1080;&#1075;&#1088;&#1099;%20&#1089;&#1085;&#1077;&#1078;&#1080;&#1085;&#1082;&#1080;%20&#1080;%20&#1089;&#1091;&#1075;&#1088;&#1086;&#1073;&#1099;.mp3" TargetMode="External"/><Relationship Id="rId1" Type="http://schemas.openxmlformats.org/officeDocument/2006/relationships/audio" Target="file:///D:\applause2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8;&#1072;&#1085;&#1103;\&#1056;&#1072;&#1073;&#1086;&#1095;&#1080;&#1081;%20&#1089;&#1090;&#1086;&#1083;\15.%20&#1052;&#1091;&#1079;&#1099;&#1082;&#1072;%20&#1076;&#1083;&#1103;%20&#1080;&#1075;&#1088;&#1099;%20&#1089;&#1085;&#1077;&#1078;&#1080;&#1085;&#1082;&#1080;%20&#1080;%20&#1089;&#1091;&#1075;&#1088;&#1086;&#1073;&#1099;.mp3" TargetMode="External"/><Relationship Id="rId1" Type="http://schemas.openxmlformats.org/officeDocument/2006/relationships/audio" Target="file:///D:\applause2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8;&#1072;&#1085;&#1103;\&#1056;&#1072;&#1073;&#1086;&#1095;&#1080;&#1081;%20&#1089;&#1090;&#1086;&#1083;\15.%20&#1052;&#1091;&#1079;&#1099;&#1082;&#1072;%20&#1076;&#1083;&#1103;%20&#1080;&#1075;&#1088;&#1099;%20&#1089;&#1085;&#1077;&#1078;&#1080;&#1085;&#1082;&#1080;%20&#1080;%20&#1089;&#1091;&#1075;&#1088;&#1086;&#1073;&#1099;.mp3" TargetMode="External"/><Relationship Id="rId1" Type="http://schemas.openxmlformats.org/officeDocument/2006/relationships/audio" Target="file:///D:\applause2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71500" y="357188"/>
            <a:ext cx="8001000" cy="6143625"/>
          </a:xfrm>
          <a:prstGeom prst="ellips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Конкурс интерактивных презентаций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«Интерактивная мозаика»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en-US" b="1" dirty="0" err="1">
                <a:solidFill>
                  <a:schemeClr val="tx1"/>
                </a:solidFill>
              </a:rPr>
              <a:t>Pedsovet.su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Грачёва Татьяна Ивановна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МОУ «</a:t>
            </a:r>
            <a:r>
              <a:rPr lang="ru-RU" b="1" dirty="0" err="1">
                <a:solidFill>
                  <a:schemeClr val="tx1"/>
                </a:solidFill>
              </a:rPr>
              <a:t>Русскополянская</a:t>
            </a:r>
            <a:r>
              <a:rPr lang="ru-RU" b="1" dirty="0">
                <a:solidFill>
                  <a:schemeClr val="tx1"/>
                </a:solidFill>
              </a:rPr>
              <a:t> гимназия №1»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р</a:t>
            </a:r>
            <a:r>
              <a:rPr lang="ru-RU" b="1" dirty="0">
                <a:solidFill>
                  <a:schemeClr val="tx1"/>
                </a:solidFill>
              </a:rPr>
              <a:t> .</a:t>
            </a:r>
            <a:r>
              <a:rPr lang="ru-RU" b="1" dirty="0" err="1">
                <a:solidFill>
                  <a:schemeClr val="tx1"/>
                </a:solidFill>
              </a:rPr>
              <a:t>п</a:t>
            </a:r>
            <a:r>
              <a:rPr lang="ru-RU" b="1" dirty="0">
                <a:solidFill>
                  <a:schemeClr val="tx1"/>
                </a:solidFill>
              </a:rPr>
              <a:t>  Русская Поляна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учитель начальных классов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785794"/>
            <a:ext cx="7842789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«ОРГАНЫ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ДЫХАНИЯ»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КРОССВОРД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faul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428604"/>
            <a:ext cx="4857784" cy="5975075"/>
          </a:xfrm>
          <a:prstGeom prst="smileyFace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3929063" y="1785938"/>
            <a:ext cx="4643437" cy="28575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6250" y="2857500"/>
            <a:ext cx="4214813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FF0000"/>
                </a:solidFill>
                <a:latin typeface="+mn-lt"/>
              </a:rPr>
              <a:t>МОЛОДЦЫ</a:t>
            </a:r>
            <a:endParaRPr lang="ru-RU" sz="6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2214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27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-285750" y="428625"/>
            <a:ext cx="9429750" cy="6072188"/>
          </a:xfrm>
          <a:prstGeom prst="verticalScroll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 flipH="1">
            <a:off x="642938" y="1714500"/>
            <a:ext cx="74295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В презентации использованы</a:t>
            </a:r>
            <a:r>
              <a:rPr lang="ru-RU">
                <a:latin typeface="Calibri" pitchFamily="34" charset="0"/>
              </a:rPr>
              <a:t>:</a:t>
            </a:r>
          </a:p>
          <a:p>
            <a:r>
              <a:rPr lang="ru-RU">
                <a:latin typeface="Calibri" pitchFamily="34" charset="0"/>
              </a:rPr>
              <a:t>Картинки: </a:t>
            </a:r>
            <a:r>
              <a:rPr lang="en-US" sz="1400">
                <a:latin typeface="Calibri" pitchFamily="34" charset="0"/>
                <a:hlinkClick r:id="rId2"/>
              </a:rPr>
              <a:t>http://www.google.ru/search?client=opera&amp;rls=ru&amp;q=%D0%BB%D1%91%D0%B3%D0%BA%D0%B8%D0%B5+%D1%81%D0%B0%D0%BB%D0%B0%D1%82%D1%8B&amp;sourceid=opera&amp;ie=utf-8&amp;oe=utf-8&amp;channel=suggest</a:t>
            </a:r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Музыка:</a:t>
            </a:r>
            <a:r>
              <a:rPr lang="en-US" sz="1600">
                <a:latin typeface="Calibri" pitchFamily="34" charset="0"/>
              </a:rPr>
              <a:t>http</a:t>
            </a:r>
            <a:r>
              <a:rPr lang="ru-RU" sz="1600">
                <a:latin typeface="Calibri" pitchFamily="34" charset="0"/>
              </a:rPr>
              <a:t>://</a:t>
            </a:r>
            <a:r>
              <a:rPr lang="en-US" sz="1600">
                <a:latin typeface="Calibri" pitchFamily="34" charset="0"/>
              </a:rPr>
              <a:t>www</a:t>
            </a:r>
            <a:r>
              <a:rPr lang="ru-RU" sz="1600">
                <a:latin typeface="Calibri" pitchFamily="34" charset="0"/>
              </a:rPr>
              <a:t>.</a:t>
            </a:r>
            <a:r>
              <a:rPr lang="en-US" sz="1600">
                <a:latin typeface="Calibri" pitchFamily="34" charset="0"/>
              </a:rPr>
              <a:t>notasound</a:t>
            </a:r>
            <a:r>
              <a:rPr lang="ru-RU" sz="1600">
                <a:latin typeface="Calibri" pitchFamily="34" charset="0"/>
              </a:rPr>
              <a:t>.</a:t>
            </a:r>
            <a:r>
              <a:rPr lang="en-US" sz="1600">
                <a:latin typeface="Calibri" pitchFamily="34" charset="0"/>
              </a:rPr>
              <a:t>net</a:t>
            </a:r>
            <a:r>
              <a:rPr lang="ru-RU" sz="1600">
                <a:latin typeface="Calibri" pitchFamily="34" charset="0"/>
              </a:rPr>
              <a:t>/</a:t>
            </a:r>
            <a:r>
              <a:rPr lang="en-US" sz="1600">
                <a:latin typeface="Calibri" pitchFamily="34" charset="0"/>
              </a:rPr>
              <a:t>b</a:t>
            </a:r>
            <a:r>
              <a:rPr lang="ru-RU" sz="1600">
                <a:latin typeface="Calibri" pitchFamily="34" charset="0"/>
              </a:rPr>
              <a:t>5</a:t>
            </a:r>
            <a:r>
              <a:rPr lang="en-US" sz="1600">
                <a:latin typeface="Calibri" pitchFamily="34" charset="0"/>
              </a:rPr>
              <a:t>bce</a:t>
            </a:r>
            <a:r>
              <a:rPr lang="ru-RU" sz="1600">
                <a:latin typeface="Calibri" pitchFamily="34" charset="0"/>
              </a:rPr>
              <a:t>66</a:t>
            </a:r>
            <a:r>
              <a:rPr lang="en-US" sz="1600">
                <a:latin typeface="Calibri" pitchFamily="34" charset="0"/>
              </a:rPr>
              <a:t>ecfe</a:t>
            </a:r>
            <a:r>
              <a:rPr lang="ru-RU" sz="1600">
                <a:latin typeface="Calibri" pitchFamily="34" charset="0"/>
              </a:rPr>
              <a:t>6</a:t>
            </a:r>
            <a:r>
              <a:rPr lang="en-US" sz="1600">
                <a:latin typeface="Calibri" pitchFamily="34" charset="0"/>
              </a:rPr>
              <a:t>d</a:t>
            </a:r>
            <a:r>
              <a:rPr lang="ru-RU" sz="1600">
                <a:latin typeface="Calibri" pitchFamily="34" charset="0"/>
              </a:rPr>
              <a:t>58</a:t>
            </a:r>
            <a:r>
              <a:rPr lang="en-US" sz="1600">
                <a:latin typeface="Calibri" pitchFamily="34" charset="0"/>
              </a:rPr>
              <a:t>dbfab</a:t>
            </a:r>
            <a:r>
              <a:rPr lang="ru-RU" sz="16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ac</a:t>
            </a:r>
            <a:r>
              <a:rPr lang="ru-RU" sz="16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ee</a:t>
            </a:r>
            <a:r>
              <a:rPr lang="ru-RU" sz="1600">
                <a:latin typeface="Calibri" pitchFamily="34" charset="0"/>
              </a:rPr>
              <a:t>150210/</a:t>
            </a:r>
            <a:r>
              <a:rPr lang="en-US" sz="1600">
                <a:latin typeface="Calibri" pitchFamily="34" charset="0"/>
              </a:rPr>
              <a:t>applause</a:t>
            </a:r>
            <a:r>
              <a:rPr lang="ru-RU" sz="1600">
                <a:latin typeface="Calibri" pitchFamily="34" charset="0"/>
              </a:rPr>
              <a:t>2.</a:t>
            </a:r>
            <a:r>
              <a:rPr lang="en-US" sz="1600">
                <a:latin typeface="Calibri" pitchFamily="34" charset="0"/>
              </a:rPr>
              <a:t>mp</a:t>
            </a:r>
            <a:r>
              <a:rPr lang="ru-RU" sz="1600">
                <a:latin typeface="Calibri" pitchFamily="34" charset="0"/>
              </a:rPr>
              <a:t>3</a:t>
            </a:r>
          </a:p>
          <a:p>
            <a:r>
              <a:rPr lang="ru-RU" sz="1600">
                <a:latin typeface="Calibri" pitchFamily="34" charset="0"/>
              </a:rPr>
              <a:t>Занимательный материал  «Окружающий мир»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3 класс авторы-составители Г.Н. Решетникова, Н.И. Стрельников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Автор</a:t>
            </a:r>
            <a:r>
              <a:rPr lang="ru-RU" sz="2000">
                <a:latin typeface="Calibri" pitchFamily="34" charset="0"/>
              </a:rPr>
              <a:t>: </a:t>
            </a:r>
            <a:r>
              <a:rPr lang="ru-RU" sz="2000" b="1">
                <a:latin typeface="Calibri" pitchFamily="34" charset="0"/>
              </a:rPr>
              <a:t>Грачева Татьяна Ивановна , учитель начальных классов</a:t>
            </a:r>
          </a:p>
          <a:p>
            <a:r>
              <a:rPr lang="ru-RU" sz="2000" b="1">
                <a:latin typeface="Calibri" pitchFamily="34" charset="0"/>
              </a:rPr>
              <a:t>МОУ  «Русскополянская гимназия №1» Омская область, р.п. Русская Поляна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785813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Процесс поступления воздуха в лёгкие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3081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97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98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136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90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Д</a:t>
              </a:r>
            </a:p>
          </p:txBody>
        </p:sp>
        <p:sp>
          <p:nvSpPr>
            <p:cNvPr id="3091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О</a:t>
              </a:r>
            </a:p>
          </p:txBody>
        </p:sp>
        <p:sp>
          <p:nvSpPr>
            <p:cNvPr id="3092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66" name="Рисунок 65" descr="нез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214313"/>
            <a:ext cx="64293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Овальная выноска 64"/>
          <p:cNvSpPr/>
          <p:nvPr/>
        </p:nvSpPr>
        <p:spPr>
          <a:xfrm>
            <a:off x="0" y="0"/>
            <a:ext cx="1428750" cy="1000125"/>
          </a:xfrm>
          <a:prstGeom prst="wedgeEllipseCallout">
            <a:avLst>
              <a:gd name="adj1" fmla="val 77230"/>
              <a:gd name="adj2" fmla="val 179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отлично</a:t>
            </a:r>
            <a:endParaRPr lang="ru-RU" dirty="0"/>
          </a:p>
        </p:txBody>
      </p:sp>
      <p:pic>
        <p:nvPicPr>
          <p:cNvPr id="67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1285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15. Музыка для игры снежинки и сугроб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75" y="714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6276" fill="hold"/>
                                        <p:tgtEl>
                                          <p:spTgt spid="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"/>
                </p:tgtEl>
              </p:cMediaNode>
            </p:audio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"/>
                </p:tgtEl>
              </p:cMediaNode>
            </p:audio>
          </p:childTnLst>
        </p:cTn>
      </p:par>
    </p:tnLst>
    <p:bldLst>
      <p:bldP spid="16" grpId="0" animBg="1"/>
      <p:bldP spid="16" grpId="1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Процесс, обратный вдоху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pSp>
        <p:nvGrpSpPr>
          <p:cNvPr id="4105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22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23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06" name="Группа 136"/>
          <p:cNvGrpSpPr>
            <a:grpSpLocks/>
          </p:cNvGrpSpPr>
          <p:nvPr/>
        </p:nvGrpSpPr>
        <p:grpSpPr bwMode="auto">
          <a:xfrm>
            <a:off x="2643188" y="214313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15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Д</a:t>
              </a:r>
            </a:p>
          </p:txBody>
        </p:sp>
        <p:sp>
          <p:nvSpPr>
            <p:cNvPr id="4116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О</a:t>
              </a:r>
            </a:p>
          </p:txBody>
        </p:sp>
        <p:sp>
          <p:nvSpPr>
            <p:cNvPr id="4117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123"/>
          <p:cNvGrpSpPr/>
          <p:nvPr/>
        </p:nvGrpSpPr>
        <p:grpSpPr>
          <a:xfrm>
            <a:off x="2643174" y="857232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2" name="Рисунок 71" descr="нез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357188"/>
            <a:ext cx="64293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Выноска-облако 72"/>
          <p:cNvSpPr/>
          <p:nvPr/>
        </p:nvSpPr>
        <p:spPr>
          <a:xfrm>
            <a:off x="0" y="214313"/>
            <a:ext cx="1500188" cy="928687"/>
          </a:xfrm>
          <a:prstGeom prst="cloudCallout">
            <a:avLst>
              <a:gd name="adj1" fmla="val 79443"/>
              <a:gd name="adj2" fmla="val 662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спасибо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4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1285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15. Музыка для игры снежинки и сугроб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3" y="714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6276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"/>
                </p:tgtEl>
              </p:cMediaNode>
            </p:audio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"/>
                </p:tgtEl>
              </p:cMediaNode>
            </p:audio>
          </p:childTnLst>
        </p:cTn>
      </p:par>
    </p:tnLst>
    <p:bldLst>
      <p:bldP spid="16" grpId="0" animBg="1"/>
      <p:bldP spid="16" grpId="1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Трубка из плотных хрящевых колец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pSp>
        <p:nvGrpSpPr>
          <p:cNvPr id="5129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47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5148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30" name="Группа 136"/>
          <p:cNvGrpSpPr>
            <a:grpSpLocks/>
          </p:cNvGrpSpPr>
          <p:nvPr/>
        </p:nvGrpSpPr>
        <p:grpSpPr bwMode="auto">
          <a:xfrm>
            <a:off x="2643188" y="214313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40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Д</a:t>
              </a:r>
            </a:p>
          </p:txBody>
        </p:sp>
        <p:sp>
          <p:nvSpPr>
            <p:cNvPr id="5141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О</a:t>
              </a:r>
            </a:p>
          </p:txBody>
        </p:sp>
        <p:sp>
          <p:nvSpPr>
            <p:cNvPr id="5142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123"/>
          <p:cNvGrpSpPr/>
          <p:nvPr/>
        </p:nvGrpSpPr>
        <p:grpSpPr>
          <a:xfrm>
            <a:off x="2643174" y="857232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2" name="Рисунок 71" descr="нез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1000125"/>
            <a:ext cx="64293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24"/>
          <p:cNvGrpSpPr/>
          <p:nvPr/>
        </p:nvGrpSpPr>
        <p:grpSpPr>
          <a:xfrm>
            <a:off x="1500166" y="1500174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4" name="Рисунок 123" descr="трахея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214290"/>
            <a:ext cx="2029193" cy="2192253"/>
          </a:xfrm>
          <a:prstGeom prst="hexagon">
            <a:avLst/>
          </a:prstGeom>
        </p:spPr>
      </p:pic>
      <p:pic>
        <p:nvPicPr>
          <p:cNvPr id="125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1785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" name="15. Музыка для игры снежинки и сугроб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63" y="714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6276" fill="hold"/>
                                        <p:tgtEl>
                                          <p:spTgt spid="1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5"/>
                </p:tgtEl>
              </p:cMediaNode>
            </p:audio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6"/>
                </p:tgtEl>
              </p:cMediaNode>
            </p:audio>
          </p:childTnLst>
        </p:cTn>
      </p:par>
    </p:tnLst>
    <p:bldLst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Верхняя часть дыхательного горла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pSp>
        <p:nvGrpSpPr>
          <p:cNvPr id="6153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72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73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54" name="Группа 136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65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Д</a:t>
              </a:r>
            </a:p>
          </p:txBody>
        </p:sp>
        <p:sp>
          <p:nvSpPr>
            <p:cNvPr id="6166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О</a:t>
              </a:r>
            </a:p>
          </p:txBody>
        </p:sp>
        <p:sp>
          <p:nvSpPr>
            <p:cNvPr id="6167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2" name="Рисунок 71" descr="нез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14500"/>
            <a:ext cx="64293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24"/>
          <p:cNvGrpSpPr/>
          <p:nvPr/>
        </p:nvGrpSpPr>
        <p:grpSpPr>
          <a:xfrm>
            <a:off x="1500166" y="1428736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25"/>
          <p:cNvGrpSpPr/>
          <p:nvPr/>
        </p:nvGrpSpPr>
        <p:grpSpPr>
          <a:xfrm>
            <a:off x="928662" y="2143116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6" name="Рисунок 135" descr="гортань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285750"/>
            <a:ext cx="142875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1071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15. Музыка для игры снежинки и сугроб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63" y="714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6276" fill="hold"/>
                                        <p:tgtEl>
                                          <p:spTgt spid="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"/>
                </p:tgtEl>
              </p:cMediaNode>
            </p:audio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"/>
                </p:tgtEl>
              </p:cMediaNode>
            </p:audio>
          </p:childTnLst>
        </p:cTn>
      </p:par>
    </p:tnLst>
    <p:bldLst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Куда попадает воздух, пройдя через нос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pSp>
        <p:nvGrpSpPr>
          <p:cNvPr id="7177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97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7198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8" name="Группа 136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90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Д</a:t>
              </a:r>
            </a:p>
          </p:txBody>
        </p:sp>
        <p:sp>
          <p:nvSpPr>
            <p:cNvPr id="7191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О</a:t>
              </a:r>
            </a:p>
          </p:txBody>
        </p:sp>
        <p:sp>
          <p:nvSpPr>
            <p:cNvPr id="7192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2" name="Рисунок 71" descr="нез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2643188"/>
            <a:ext cx="64293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24"/>
          <p:cNvGrpSpPr/>
          <p:nvPr/>
        </p:nvGrpSpPr>
        <p:grpSpPr>
          <a:xfrm>
            <a:off x="1500166" y="1428736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25"/>
          <p:cNvGrpSpPr/>
          <p:nvPr/>
        </p:nvGrpSpPr>
        <p:grpSpPr>
          <a:xfrm>
            <a:off x="928662" y="2071678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6"/>
          <p:cNvGrpSpPr/>
          <p:nvPr/>
        </p:nvGrpSpPr>
        <p:grpSpPr>
          <a:xfrm>
            <a:off x="3214678" y="2786058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6" name="Скругленный прямоугольник 135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с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о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0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785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" name="15. Музыка для игры снежинки и сугроб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3" y="714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Рисунок 153" descr="носоглотка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5074" y="189745"/>
            <a:ext cx="1857388" cy="2301546"/>
          </a:xfrm>
          <a:prstGeom prst="hexagon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6276" fill="hold"/>
                                        <p:tgtEl>
                                          <p:spTgt spid="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"/>
                </p:tgtEl>
              </p:cMediaNode>
            </p:audio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"/>
                </p:tgtEl>
              </p:cMediaNode>
            </p:audio>
          </p:childTnLst>
        </p:cTn>
      </p:par>
    </p:tnLst>
    <p:bldLst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Яд, попадающий в кровь при курении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pSp>
        <p:nvGrpSpPr>
          <p:cNvPr id="8200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21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222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01" name="Группа 136"/>
          <p:cNvGrpSpPr>
            <a:grpSpLocks/>
          </p:cNvGrpSpPr>
          <p:nvPr/>
        </p:nvGrpSpPr>
        <p:grpSpPr bwMode="auto">
          <a:xfrm>
            <a:off x="2643188" y="214313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14" name="TextBox 140"/>
            <p:cNvSpPr txBox="1">
              <a:spLocks noChangeArrowheads="1"/>
            </p:cNvSpPr>
            <p:nvPr/>
          </p:nvSpPr>
          <p:spPr bwMode="auto">
            <a:xfrm>
              <a:off x="3357554" y="357166"/>
              <a:ext cx="2143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Д</a:t>
              </a:r>
            </a:p>
          </p:txBody>
        </p:sp>
        <p:sp>
          <p:nvSpPr>
            <p:cNvPr id="8215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О</a:t>
              </a:r>
            </a:p>
          </p:txBody>
        </p:sp>
        <p:sp>
          <p:nvSpPr>
            <p:cNvPr id="8216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123"/>
          <p:cNvGrpSpPr/>
          <p:nvPr/>
        </p:nvGrpSpPr>
        <p:grpSpPr>
          <a:xfrm>
            <a:off x="2643174" y="857232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2" name="Рисунок 71" descr="нез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13" y="2928938"/>
            <a:ext cx="64293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124"/>
          <p:cNvGrpSpPr/>
          <p:nvPr/>
        </p:nvGrpSpPr>
        <p:grpSpPr>
          <a:xfrm>
            <a:off x="1500166" y="1500174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25"/>
          <p:cNvGrpSpPr/>
          <p:nvPr/>
        </p:nvGrpSpPr>
        <p:grpSpPr>
          <a:xfrm>
            <a:off x="928662" y="2143116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26"/>
          <p:cNvGrpSpPr/>
          <p:nvPr/>
        </p:nvGrpSpPr>
        <p:grpSpPr>
          <a:xfrm>
            <a:off x="3214678" y="2786058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6" name="Скругленный прямоугольник 135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с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о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5"/>
          <p:cNvGrpSpPr/>
          <p:nvPr/>
        </p:nvGrpSpPr>
        <p:grpSpPr>
          <a:xfrm>
            <a:off x="2643174" y="3357562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3" name="Скругленный прямоугольник 162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4" name="Скругленный прямоугольник 163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Скругленный прямоугольник 164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Скругленный прямоугольник 16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9" name="Скругленный прямоугольник 16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25"/>
          <p:cNvGrpSpPr/>
          <p:nvPr/>
        </p:nvGrpSpPr>
        <p:grpSpPr>
          <a:xfrm>
            <a:off x="2643174" y="3429000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2" name="Скругленный прямоугольник 11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3" name="Скругленный прямоугольник 152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0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785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15. Музыка для игры снежинки и сугроб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3" y="714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6276" fill="hold"/>
                                        <p:tgtEl>
                                          <p:spTgt spid="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"/>
                </p:tgtEl>
              </p:cMediaNode>
            </p:audio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"/>
                </p:tgtEl>
              </p:cMediaNode>
            </p:audio>
          </p:childTnLst>
        </p:cTn>
      </p:par>
    </p:tnLst>
    <p:bldLst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8"/>
          <p:cNvGrpSpPr/>
          <p:nvPr/>
        </p:nvGrpSpPr>
        <p:grpSpPr>
          <a:xfrm>
            <a:off x="285720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Главный орган дыхательной системы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pSp>
        <p:nvGrpSpPr>
          <p:cNvPr id="9224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47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248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25" name="Группа 136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40" name="TextBox 140"/>
            <p:cNvSpPr txBox="1">
              <a:spLocks noChangeArrowheads="1"/>
            </p:cNvSpPr>
            <p:nvPr/>
          </p:nvSpPr>
          <p:spPr bwMode="auto">
            <a:xfrm>
              <a:off x="3357554" y="357166"/>
              <a:ext cx="2143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Д</a:t>
              </a:r>
            </a:p>
          </p:txBody>
        </p:sp>
        <p:sp>
          <p:nvSpPr>
            <p:cNvPr id="9241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О</a:t>
              </a:r>
            </a:p>
          </p:txBody>
        </p:sp>
        <p:sp>
          <p:nvSpPr>
            <p:cNvPr id="9242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2" name="Рисунок 71" descr="нез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3000375"/>
            <a:ext cx="64293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124"/>
          <p:cNvGrpSpPr/>
          <p:nvPr/>
        </p:nvGrpSpPr>
        <p:grpSpPr>
          <a:xfrm>
            <a:off x="1500166" y="1428736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25"/>
          <p:cNvGrpSpPr/>
          <p:nvPr/>
        </p:nvGrpSpPr>
        <p:grpSpPr>
          <a:xfrm>
            <a:off x="928662" y="2071678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6" name="Скругленный прямоугольник 135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с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о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5"/>
          <p:cNvGrpSpPr/>
          <p:nvPr/>
        </p:nvGrpSpPr>
        <p:grpSpPr>
          <a:xfrm>
            <a:off x="2643174" y="3357562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3" name="Скругленный прямоугольник 162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4" name="Скругленный прямоугольник 163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Скругленный прямоугольник 164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Скругленный прямоугольник 16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9" name="Скругленный прямоугольник 16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25"/>
          <p:cNvGrpSpPr/>
          <p:nvPr/>
        </p:nvGrpSpPr>
        <p:grpSpPr>
          <a:xfrm>
            <a:off x="2643174" y="3429000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2" name="Скругленный прямоугольник 11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3" name="Скругленный прямоугольник 152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28"/>
          <p:cNvGrpSpPr/>
          <p:nvPr/>
        </p:nvGrpSpPr>
        <p:grpSpPr>
          <a:xfrm>
            <a:off x="357158" y="4071942"/>
            <a:ext cx="3419500" cy="638172"/>
            <a:chOff x="-214346" y="3990980"/>
            <a:chExt cx="3419500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0" name="Скругленный прямоугольник 129"/>
            <p:cNvSpPr/>
            <p:nvPr/>
          </p:nvSpPr>
          <p:spPr>
            <a:xfrm>
              <a:off x="2633650" y="399098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4" name="Скругленный прямоугольник 153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5" name="Скругленный прямоугольник 154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6" name="Скругленный прямоугольник 155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7" name="Скругленный прямоугольник 156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ё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8" name="Скругленный прямоугольник 157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9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785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15. Музыка для игры снежинки и сугроб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3" y="714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" name="Рисунок 160" descr="лёгкие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09389" y="186275"/>
            <a:ext cx="2820263" cy="2171155"/>
          </a:xfrm>
          <a:prstGeom prst="hexagon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6276" fill="hold"/>
                                        <p:tgtEl>
                                          <p:spTgt spid="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9"/>
                </p:tgtEl>
              </p:cMediaNode>
            </p:audio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0"/>
                </p:tgtEl>
              </p:cMediaNode>
            </p:audio>
          </p:childTnLst>
        </p:cTn>
      </p:par>
    </p:tnLst>
    <p:bldLst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1071546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714488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1000100" y="2357430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214678" y="3000372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285750" y="5357813"/>
            <a:ext cx="8501063" cy="1285875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Как называется процесс поглощения из воздуха кислорода и выделения углекислого газа?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10247" name="Группа 135"/>
          <p:cNvGrpSpPr>
            <a:grpSpLocks/>
          </p:cNvGrpSpPr>
          <p:nvPr/>
        </p:nvGrpSpPr>
        <p:grpSpPr bwMode="auto">
          <a:xfrm>
            <a:off x="2571750" y="42862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71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272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48" name="Группа 136"/>
          <p:cNvGrpSpPr>
            <a:grpSpLocks/>
          </p:cNvGrpSpPr>
          <p:nvPr/>
        </p:nvGrpSpPr>
        <p:grpSpPr bwMode="auto">
          <a:xfrm>
            <a:off x="2643188" y="500063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64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143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Д</a:t>
              </a:r>
            </a:p>
          </p:txBody>
        </p:sp>
        <p:sp>
          <p:nvSpPr>
            <p:cNvPr id="10265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О</a:t>
              </a:r>
            </a:p>
          </p:txBody>
        </p:sp>
        <p:sp>
          <p:nvSpPr>
            <p:cNvPr id="10266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Calibri" pitchFamily="34" charset="0"/>
                </a:rPr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123"/>
          <p:cNvGrpSpPr/>
          <p:nvPr/>
        </p:nvGrpSpPr>
        <p:grpSpPr>
          <a:xfrm>
            <a:off x="2643174" y="114298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2" name="Рисунок 71" descr="нез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0"/>
            <a:ext cx="42862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Группа 124"/>
          <p:cNvGrpSpPr/>
          <p:nvPr/>
        </p:nvGrpSpPr>
        <p:grpSpPr>
          <a:xfrm>
            <a:off x="1500166" y="1714488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125"/>
          <p:cNvGrpSpPr/>
          <p:nvPr/>
        </p:nvGrpSpPr>
        <p:grpSpPr>
          <a:xfrm>
            <a:off x="1071538" y="2428868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26"/>
          <p:cNvGrpSpPr/>
          <p:nvPr/>
        </p:nvGrpSpPr>
        <p:grpSpPr>
          <a:xfrm>
            <a:off x="3214678" y="307181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6" name="Скругленный прямоугольник 135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с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о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25"/>
          <p:cNvGrpSpPr/>
          <p:nvPr/>
        </p:nvGrpSpPr>
        <p:grpSpPr>
          <a:xfrm>
            <a:off x="2643174" y="3714752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3" name="Скругленный прямоугольник 162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4" name="Скругленный прямоугольник 163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Скругленный прямоугольник 164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Скругленный прямоугольник 16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9" name="Скругленный прямоугольник 16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" name="Группа 125"/>
          <p:cNvGrpSpPr/>
          <p:nvPr/>
        </p:nvGrpSpPr>
        <p:grpSpPr>
          <a:xfrm>
            <a:off x="2714612" y="3786190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2" name="Скругленный прямоугольник 11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3" name="Скругленный прямоугольник 152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9" name="applaus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785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15. Музыка для игры снежинки и сугроб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3" y="714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" name="Стрелка вниз 160"/>
          <p:cNvSpPr/>
          <p:nvPr/>
        </p:nvSpPr>
        <p:spPr>
          <a:xfrm>
            <a:off x="3357563" y="285750"/>
            <a:ext cx="285750" cy="406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4" name="Группа 128"/>
          <p:cNvGrpSpPr/>
          <p:nvPr/>
        </p:nvGrpSpPr>
        <p:grpSpPr>
          <a:xfrm>
            <a:off x="357158" y="4429132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72" name="Скругленный прямоугольник 171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3" name="Скругленный прямоугольник 172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" name="Скругленный прямоугольник 173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5" name="Скругленный прямоугольник 174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6" name="Скругленный прямоугольник 175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1" name="Скругленный прямоугольник 170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5" name="Группа 128"/>
          <p:cNvGrpSpPr/>
          <p:nvPr/>
        </p:nvGrpSpPr>
        <p:grpSpPr>
          <a:xfrm>
            <a:off x="428596" y="4500570"/>
            <a:ext cx="3419500" cy="638172"/>
            <a:chOff x="-214346" y="3990980"/>
            <a:chExt cx="3419500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4" name="Скругленный прямоугольник 153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5" name="Скругленный прямоугольник 154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6" name="Скругленный прямоугольник 155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7" name="Скругленный прямоугольник 156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ё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58" name="Скругленный прямоугольник 157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0" name="Скругленный прямоугольник 129"/>
            <p:cNvSpPr/>
            <p:nvPr/>
          </p:nvSpPr>
          <p:spPr>
            <a:xfrm>
              <a:off x="2633650" y="399098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6276" fill="hold"/>
                                        <p:tgtEl>
                                          <p:spTgt spid="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9"/>
                </p:tgtEl>
              </p:cMediaNode>
            </p:audio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0"/>
                </p:tgtEl>
              </p:cMediaNode>
            </p:audio>
          </p:childTnLst>
        </p:cTn>
      </p:par>
    </p:tnLst>
    <p:bldLst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353</Words>
  <Application>Microsoft Office PowerPoint</Application>
  <PresentationFormat>Экран (4:3)</PresentationFormat>
  <Paragraphs>247</Paragraphs>
  <Slides>11</Slides>
  <Notes>0</Notes>
  <HiddenSlides>0</HiddenSlides>
  <MMClips>17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1</cp:lastModifiedBy>
  <cp:revision>108</cp:revision>
  <dcterms:created xsi:type="dcterms:W3CDTF">2011-06-22T14:02:54Z</dcterms:created>
  <dcterms:modified xsi:type="dcterms:W3CDTF">2012-09-06T18:15:08Z</dcterms:modified>
</cp:coreProperties>
</file>