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89" r:id="rId3"/>
    <p:sldId id="257" r:id="rId4"/>
    <p:sldId id="258" r:id="rId5"/>
    <p:sldId id="259" r:id="rId6"/>
    <p:sldId id="260" r:id="rId7"/>
    <p:sldId id="261" r:id="rId8"/>
    <p:sldId id="264" r:id="rId9"/>
    <p:sldId id="265" r:id="rId10"/>
    <p:sldId id="268" r:id="rId11"/>
    <p:sldId id="269" r:id="rId12"/>
    <p:sldId id="270" r:id="rId13"/>
    <p:sldId id="271" r:id="rId14"/>
    <p:sldId id="272" r:id="rId15"/>
    <p:sldId id="273" r:id="rId16"/>
    <p:sldId id="279" r:id="rId17"/>
    <p:sldId id="280" r:id="rId18"/>
    <p:sldId id="294" r:id="rId19"/>
    <p:sldId id="282" r:id="rId20"/>
    <p:sldId id="293" r:id="rId21"/>
    <p:sldId id="284" r:id="rId22"/>
    <p:sldId id="292" r:id="rId23"/>
    <p:sldId id="286" r:id="rId24"/>
    <p:sldId id="287" r:id="rId25"/>
    <p:sldId id="288" r:id="rId26"/>
    <p:sldId id="290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663300"/>
    <a:srgbClr val="FFFF00"/>
    <a:srgbClr val="FFFF99"/>
    <a:srgbClr val="FFCC66"/>
    <a:srgbClr val="FFCC99"/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03" autoAdjust="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7168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7168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68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168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93675EE-7C6E-4A8F-928E-78D59AA87316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71689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0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1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2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3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4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5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6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7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8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699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0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1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2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3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4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5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6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7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8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09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0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1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2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3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4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5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6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7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8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1719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1720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AA0971-2722-4BB0-9B45-56005C8BFE9B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1F91D-4A8D-4C6E-BCD9-FE5429E4707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6375A-2954-4A2B-AD40-0ADB24F3CBBE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E115C-C92D-4A66-A168-3165FBFF1AD9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576E2-9450-4CB0-8723-DEA468B01CC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08CCDA-1CCB-4B12-A61F-5C383BA601E1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5E3D09-C905-4958-9655-B6FABAE9B5D3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758E5-0B6E-4D7C-852A-EF6EAEB2F260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A9F6F-8219-4ABE-A90B-51414FBD469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69554-DC0F-46F4-91FB-64FB2C0A864A}" type="slidenum">
              <a:rPr lang="ru-RU" altLang="en-US"/>
              <a:pPr/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99"/>
            </a:gs>
            <a:gs pos="100000">
              <a:srgbClr val="6633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7066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7066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7066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7066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fld id="{25071113-AA61-4FF7-918B-78B24BD6B503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70664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70665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6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7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8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69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0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4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5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6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7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8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79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0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1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2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3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4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5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6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7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8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89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0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1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2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3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4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70695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1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7" Type="http://schemas.openxmlformats.org/officeDocument/2006/relationships/image" Target="../media/image23.gif"/><Relationship Id="rId2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gif"/><Relationship Id="rId5" Type="http://schemas.openxmlformats.org/officeDocument/2006/relationships/slide" Target="slide21.xml"/><Relationship Id="rId4" Type="http://schemas.openxmlformats.org/officeDocument/2006/relationships/slide" Target="slide2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slide" Target="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gif"/><Relationship Id="rId5" Type="http://schemas.openxmlformats.org/officeDocument/2006/relationships/slide" Target="slide23.xml"/><Relationship Id="rId4" Type="http://schemas.openxmlformats.org/officeDocument/2006/relationships/image" Target="../media/image25.gi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gif"/><Relationship Id="rId5" Type="http://schemas.openxmlformats.org/officeDocument/2006/relationships/slide" Target="slide25.xml"/><Relationship Id="rId4" Type="http://schemas.openxmlformats.org/officeDocument/2006/relationships/image" Target="../media/image28.gi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1.gi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33375"/>
            <a:ext cx="7235825" cy="2189163"/>
          </a:xfrm>
        </p:spPr>
        <p:txBody>
          <a:bodyPr/>
          <a:lstStyle/>
          <a:p>
            <a:pPr algn="ctr"/>
            <a:r>
              <a:rPr lang="ru-RU" b="0" i="1" dirty="0"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sldjump"/>
              </a:rPr>
              <a:t>Правила поведения на уроках по физической культуре</a:t>
            </a:r>
            <a:endParaRPr lang="ru-RU" b="0" i="1" dirty="0"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652120" y="5733256"/>
            <a:ext cx="358601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Arial" charset="0"/>
              </a:rPr>
              <a:t>Учитель по физической культуре ГБОУ СОШ №121 Петрович З.А</a:t>
            </a:r>
            <a:endParaRPr lang="ru-RU" b="1" dirty="0">
              <a:solidFill>
                <a:srgbClr val="002060"/>
              </a:solidFill>
              <a:latin typeface="Arial" charset="0"/>
            </a:endParaRPr>
          </a:p>
        </p:txBody>
      </p:sp>
      <p:pic>
        <p:nvPicPr>
          <p:cNvPr id="2057" name="Picture 9" descr="вол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924944"/>
            <a:ext cx="3284538" cy="36449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2195513" y="404813"/>
            <a:ext cx="66976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pic>
        <p:nvPicPr>
          <p:cNvPr id="14348" name="Picture 12" descr="j0205393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9925" y="2133600"/>
            <a:ext cx="2339975" cy="1843088"/>
          </a:xfrm>
          <a:prstGeom prst="rect">
            <a:avLst/>
          </a:prstGeom>
          <a:noFill/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179388" y="333375"/>
            <a:ext cx="7777162" cy="629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В спортивном зале, на спортплощадке обучающиеся должны заниматься только в спортивной форме.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На занятиях физкультурой и спортом обучающиеся не должны заниматься в часах, перстнях и браслетах.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Упражнения на спортивных снарядах выполняются с разрешения учителя 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физической культуры. 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Перед выполнением упражнений провести разминку и разогрев мышц.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Не толкать друг друга, не ставить подножки.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Обувь должна быть на нескользящей подошве (кроссовки, кеды). </a:t>
            </a:r>
          </a:p>
          <a:p>
            <a:r>
              <a:rPr lang="ru-RU"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Если при беге плохо себя почувствовали, перейдите на шаг, а потом сядьте.</a:t>
            </a:r>
          </a:p>
          <a:p>
            <a:endParaRPr lang="ru-RU" sz="24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8" name="Picture 8" descr="j021911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950" y="4437063"/>
            <a:ext cx="2303463" cy="1655762"/>
          </a:xfrm>
          <a:prstGeom prst="rect">
            <a:avLst/>
          </a:prstGeom>
          <a:noFill/>
        </p:spPr>
      </p:pic>
      <p:sp>
        <p:nvSpPr>
          <p:cNvPr id="15370" name="Text Box 10"/>
          <p:cNvSpPr txBox="1">
            <a:spLocks noChangeArrowheads="1"/>
          </p:cNvSpPr>
          <p:nvPr/>
        </p:nvSpPr>
        <p:spPr bwMode="auto">
          <a:xfrm>
            <a:off x="250825" y="0"/>
            <a:ext cx="7956550" cy="704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Требования безопасности перед началом</a:t>
            </a:r>
          </a:p>
          <a:p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во время занятий</a:t>
            </a:r>
            <a:r>
              <a:rPr lang="ru-RU" sz="28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гимнастикой.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Надеть спортивный костюм и спортивную обувь с нескользкой подошвой.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Протереть гриф перекладины сухой тряпкой и зачистить шкуркой.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Проверить надежность крепления перекладины, крепления опор гимнастического коня и козла, закрепление стопорных винтов брусьев.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В местах соскоков со снарядов положить гимнастические маты так, чтобы их поверхность была ровной.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Не  выполнять  упражнения  на  спортивных  снарядах  без учителя (преподавателя) или его помощника, а также без страховки.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При выполнении прыжков и соскоков 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со снарядов приземляться мягко на носки 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ступней, пружинисто приседая.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Не стоять близко к снаряду при выполнении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упражнений другим учащимся.</a:t>
            </a:r>
          </a:p>
          <a:p>
            <a:r>
              <a:rPr lang="ru-RU" sz="20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Не выполнять упражнения на спортивных снарядах с влажными ладонями.</a:t>
            </a:r>
          </a:p>
          <a:p>
            <a:endParaRPr lang="ru-RU" sz="2000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3" name="Picture 9" descr="j020539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85063" y="3213100"/>
            <a:ext cx="1658937" cy="1871663"/>
          </a:xfrm>
          <a:prstGeom prst="rect">
            <a:avLst/>
          </a:prstGeom>
          <a:noFill/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250825" y="0"/>
            <a:ext cx="7705725" cy="698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Требования безопасности перед началом и во время занятий по спортивным играм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Занятия по спортивным играм проводятся на спортивных площадках и в залах, имеющих размеры, отвечающие требованиям правил игры.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Занятия должны проходить на сухой площадке. Если игра проводится в зале, пол должен быть чисто вымытым и сухим. Запрещается проводить занятия на полу, натертым мастикой.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Запрещается играть с кольцами, браслетами на руках, серьгами в ушах и другими украшениями. Ногти должны быть коротко острижены.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Провести разминку.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Все острые и выступающие предметы должны быть заставлены матами и ограждены.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На занятиях необходимо строго соблюдать дисциплину, выполнять требования и указания судьи, преподавателя, тренера, капитана команды.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Все занимающиеся обязаны быть в спортивной форме (спортивный костюм, майка, трусы, кеды, кроссовки).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Тренировочные игры должны проходить в соответствии с правилами данных видов спорта.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9. Занятия должны проходить под руководством преподавателя, тренера или инструктора-общественника.</a:t>
            </a:r>
          </a:p>
          <a:p>
            <a:endParaRPr lang="ru-RU">
              <a:solidFill>
                <a:schemeClr val="bg1"/>
              </a:solidFill>
              <a:latin typeface="Arial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3132138" y="1989138"/>
            <a:ext cx="5543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0" y="0"/>
            <a:ext cx="7956550" cy="67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Требования безопасности перед началом и во время занятий по легкой атлетике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1. Надеть спортивный костюм и спортивную обувь с нескользкой подошвой.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Тщательно разрыхлить песок в прыжковой яме – месте приземления, проверить отсутствие в песке посторонних предметов. 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Протереть насухо снаряды для метания (диск, ядро, гранату).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Провести разминку. 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При групповом старте на короткие дистанции бежать только по своей  дорожке. Дорожка должна продолжаться не менее чем на 15 м. (за финишную отметку).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Во избежание столкновений исключить резко «стопорящую» остановку.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Не выполнять прыжки на неровном, рыхлом и скользком грунте, не приземляться при прыжке на руки.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Пред выполнением упражнений по метанию посмотреть, нет ли людей в секторе метания.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9. Не производить метания без разрешения учителя (преподавателя), не оставлять без присмотра спортивный инвентарь.</a:t>
            </a:r>
          </a:p>
          <a:p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10. Не стоять справа от метающего, не находиться в зоне броска, не ходить за снарядами без разрешения учителя (преподавателя).</a:t>
            </a:r>
          </a:p>
        </p:txBody>
      </p:sp>
      <p:pic>
        <p:nvPicPr>
          <p:cNvPr id="17419" name="Picture 11" descr="j0219117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99313" y="4652963"/>
            <a:ext cx="1944687" cy="1655762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0" y="0"/>
            <a:ext cx="7993063" cy="671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Требования безопасности перед началом</a:t>
            </a:r>
          </a:p>
          <a:p>
            <a:pPr marL="342900" indent="-342900"/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и во время занятий по лыжной подготовке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Получив инвентарь, проверьте его исправность и подгоните крепление лыж к ботинкам (валенкам) в помещении базы. 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Следите за товарищами и при появлении признаков обморожения (побелевшая кожа, потеря чувствительности открытых частей тела - ушей, носа, щек) немедленно растирайте поверхность тела рядом с обмороженным местом до порозовения, после чего слегка растирайте непосредственно обмороженное место.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Во избежание потертостей не ходите на лыжах, не катайтесь на коньках в тесной или свободной обуви. 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Если во время занятий вы по каким-либо причинам сошли с дистанции, обязательно предупредите преподавателя или товарища.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Слушайте внимательно объяснения преподавателя, соблюдайте интервал при движении на лыжах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по дистанции 3 - 4 м, при спусках не менее 30 м.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 При спусках не выставляйте лыжные палки вперед,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не останавливайтесь у подножья горы, помните,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что вслед за вами следует товарищ.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  Не катайтесь без перчаток (варежек).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9.   При сильном морозе открытые части лица смазывайте жиром.</a:t>
            </a:r>
          </a:p>
        </p:txBody>
      </p:sp>
      <p:pic>
        <p:nvPicPr>
          <p:cNvPr id="18440" name="Picture 8" descr="j0219111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4638" y="4292600"/>
            <a:ext cx="2519362" cy="1844675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50825" y="260350"/>
            <a:ext cx="8027988" cy="643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>
            <a:spAutoFit/>
          </a:bodyPr>
          <a:lstStyle/>
          <a:p>
            <a:pPr marL="342900" indent="-342900"/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Требования безопасности перед началом </a:t>
            </a:r>
          </a:p>
          <a:p>
            <a:pPr marL="342900" indent="-342900"/>
            <a:r>
              <a:rPr lang="ru-RU" sz="28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и во время занятий по плаванию</a:t>
            </a:r>
          </a:p>
          <a:p>
            <a:pPr marL="342900" indent="-342900">
              <a:buFontTx/>
              <a:buAutoNum type="arabicPeriod"/>
            </a:pPr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Входите в воду быстро и во время купания не стойте без движения.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2. Почувствовав озноб, быстро выходите из воды и сообщите об этом учителю (руководителю).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3. Не купайтесь сразу после приема пищи и большой физической нагрузки (игры в футбол, борьбы, бега и т.п.) Перерыв между приемами пищи и купанием должен быть не менее 45 - 50 мин.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4. Не купайтесь больше 30 мин; если вода холодная,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достаточно 5 - 6 мин.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5. В жаркие солнечные дни купайтесь в плавательной шапочке или укрывайте голову белым платком.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6. Не прыгайте в воду головой вниз при ушных заболеваниях, особенно при повреждении барабанной перепонки.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7. Не оставайтесь при нырянии долго под водой.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8. Выйдя из воды, вытритесь насухо и сейчас же оденьтесь.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9. Почувствовав усталость, спокойно плывите к берегу.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При судорогах не теряйтесь, старайтесь держаться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на воде и зовите на помощь.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10. При оказывании вам помощи не хватайте </a:t>
            </a:r>
          </a:p>
          <a:p>
            <a:pPr marL="342900" indent="-342900"/>
            <a:r>
              <a:rPr lang="ru-RU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	спасающего, а помогите ему буксировать вас к берегу.</a:t>
            </a:r>
          </a:p>
        </p:txBody>
      </p:sp>
      <p:pic>
        <p:nvPicPr>
          <p:cNvPr id="19466" name="Picture 10" descr="MCj027869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4724400"/>
            <a:ext cx="190817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7467600" y="64008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latin typeface="Arial" charset="0"/>
                <a:hlinkClick r:id="rId3" action="ppaction://hlinksldjump"/>
              </a:rPr>
              <a:t>Дальше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404813"/>
            <a:ext cx="6840537" cy="1470025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r>
              <a:rPr lang="ru-RU" sz="720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Проверь себя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3141663"/>
            <a:ext cx="6551612" cy="1752600"/>
          </a:xfrm>
          <a:effectLst>
            <a:outerShdw dist="35921" dir="2700000" algn="ctr" rotWithShape="0">
              <a:srgbClr val="FFFF00"/>
            </a:outerShdw>
          </a:effectLst>
        </p:spPr>
        <p:txBody>
          <a:bodyPr/>
          <a:lstStyle/>
          <a:p>
            <a:pPr algn="ctr"/>
            <a:r>
              <a:rPr lang="ru-RU" sz="440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sldjump"/>
              </a:rPr>
              <a:t>Как вести себя в спортивном зале</a:t>
            </a:r>
            <a:endParaRPr lang="ru-RU" sz="4400">
              <a:solidFill>
                <a:srgbClr val="996633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323850" y="260350"/>
            <a:ext cx="756126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Если вы во время занятия стали очевидцем несчастного случая, следует немедленно</a:t>
            </a:r>
          </a:p>
        </p:txBody>
      </p:sp>
      <p:sp>
        <p:nvSpPr>
          <p:cNvPr id="29711" name="Text Box 15"/>
          <p:cNvSpPr txBox="1">
            <a:spLocks noChangeArrowheads="1"/>
          </p:cNvSpPr>
          <p:nvPr/>
        </p:nvSpPr>
        <p:spPr bwMode="auto">
          <a:xfrm>
            <a:off x="1239838" y="2828925"/>
            <a:ext cx="7435850" cy="219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sldjump"/>
              </a:rPr>
              <a:t>Броситься на помощь</a:t>
            </a:r>
            <a:endParaRPr lang="ru-RU" sz="40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ru-RU" sz="40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3" action="ppaction://hlinksldjump"/>
              </a:rPr>
              <a:t>Сообщить об этом учителю</a:t>
            </a:r>
            <a:endParaRPr lang="ru-RU" sz="40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r>
              <a:rPr lang="ru-RU" sz="4000" b="1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2" action="ppaction://hlinksldjump"/>
              </a:rPr>
              <a:t>Сообщить об этом учащимся</a:t>
            </a:r>
            <a:endParaRPr lang="ru-RU" sz="4000" b="1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endParaRPr lang="ru-RU">
              <a:latin typeface="Arial" charset="0"/>
            </a:endParaRP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 descr="AG0003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133600"/>
            <a:ext cx="3503612" cy="4308475"/>
          </a:xfrm>
          <a:prstGeom prst="rect">
            <a:avLst/>
          </a:prstGeom>
          <a:noFill/>
        </p:spPr>
      </p:pic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395288" y="3068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!</a:t>
            </a:r>
          </a:p>
        </p:txBody>
      </p:sp>
      <p:sp>
        <p:nvSpPr>
          <p:cNvPr id="79876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473700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Подумай еще!</a:t>
            </a: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79388" y="188913"/>
            <a:ext cx="7634287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Можно ли заниматься на гимнастических снарядах с влажными  руками?</a:t>
            </a:r>
          </a:p>
        </p:txBody>
      </p:sp>
      <p:grpSp>
        <p:nvGrpSpPr>
          <p:cNvPr id="31747" name="Group 3"/>
          <p:cNvGrpSpPr>
            <a:grpSpLocks/>
          </p:cNvGrpSpPr>
          <p:nvPr/>
        </p:nvGrpSpPr>
        <p:grpSpPr bwMode="auto">
          <a:xfrm>
            <a:off x="539750" y="2349500"/>
            <a:ext cx="2303463" cy="3171825"/>
            <a:chOff x="340" y="1480"/>
            <a:chExt cx="1451" cy="1998"/>
          </a:xfrm>
        </p:grpSpPr>
        <p:pic>
          <p:nvPicPr>
            <p:cNvPr id="31748" name="Picture 4" descr="AG00315_">
              <a:hlinkClick r:id="rId2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1480"/>
              <a:ext cx="1327" cy="1497"/>
            </a:xfrm>
            <a:prstGeom prst="rect">
              <a:avLst/>
            </a:prstGeom>
            <a:noFill/>
          </p:spPr>
        </p:pic>
        <p:sp>
          <p:nvSpPr>
            <p:cNvPr id="31749" name="Text Box 5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340" y="3113"/>
              <a:ext cx="145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Да</a:t>
              </a:r>
            </a:p>
          </p:txBody>
        </p:sp>
      </p:grpSp>
      <p:grpSp>
        <p:nvGrpSpPr>
          <p:cNvPr id="31750" name="Group 6"/>
          <p:cNvGrpSpPr>
            <a:grpSpLocks/>
          </p:cNvGrpSpPr>
          <p:nvPr/>
        </p:nvGrpSpPr>
        <p:grpSpPr bwMode="auto">
          <a:xfrm>
            <a:off x="3708400" y="1412875"/>
            <a:ext cx="2198688" cy="4251325"/>
            <a:chOff x="2336" y="890"/>
            <a:chExt cx="1385" cy="2678"/>
          </a:xfrm>
        </p:grpSpPr>
        <p:pic>
          <p:nvPicPr>
            <p:cNvPr id="31751" name="Picture 7" descr="AG00316_">
              <a:hlinkClick r:id="rId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36" y="890"/>
              <a:ext cx="1385" cy="2223"/>
            </a:xfrm>
            <a:prstGeom prst="rect">
              <a:avLst/>
            </a:prstGeom>
            <a:noFill/>
          </p:spPr>
        </p:pic>
        <p:sp>
          <p:nvSpPr>
            <p:cNvPr id="31752" name="Text Box 8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381" y="3203"/>
              <a:ext cx="1270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Нет</a:t>
              </a:r>
            </a:p>
          </p:txBody>
        </p:sp>
      </p:grpSp>
      <p:grpSp>
        <p:nvGrpSpPr>
          <p:cNvPr id="31753" name="Group 9"/>
          <p:cNvGrpSpPr>
            <a:grpSpLocks/>
          </p:cNvGrpSpPr>
          <p:nvPr/>
        </p:nvGrpSpPr>
        <p:grpSpPr bwMode="auto">
          <a:xfrm>
            <a:off x="6659563" y="1844675"/>
            <a:ext cx="2243137" cy="4090988"/>
            <a:chOff x="4195" y="1162"/>
            <a:chExt cx="1413" cy="2577"/>
          </a:xfrm>
        </p:grpSpPr>
        <p:pic>
          <p:nvPicPr>
            <p:cNvPr id="31754" name="Picture 10" descr="AG00317_">
              <a:hlinkClick r:id="rId2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195" y="1162"/>
              <a:ext cx="1413" cy="1815"/>
            </a:xfrm>
            <a:prstGeom prst="rect">
              <a:avLst/>
            </a:prstGeom>
            <a:noFill/>
          </p:spPr>
        </p:pic>
        <p:sp>
          <p:nvSpPr>
            <p:cNvPr id="31755" name="Text Box 11">
              <a:hlinkClick r:id="rId4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4195" y="3067"/>
              <a:ext cx="1361" cy="6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Иногда можно</a:t>
              </a:r>
            </a:p>
          </p:txBody>
        </p:sp>
      </p:grp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effectLst>
            <a:outerShdw dist="35921" dir="2700000" algn="ctr" rotWithShape="0">
              <a:schemeClr val="tx1"/>
            </a:outerShdw>
          </a:effectLst>
        </p:spPr>
        <p:txBody>
          <a:bodyPr/>
          <a:lstStyle/>
          <a:p>
            <a:r>
              <a:rPr lang="ru-RU" sz="4800">
                <a:solidFill>
                  <a:srgbClr val="663300"/>
                </a:solidFill>
                <a:latin typeface="Comic Sans MS" pitchFamily="66" charset="0"/>
              </a:rPr>
              <a:t>Содержание</a:t>
            </a:r>
          </a:p>
        </p:txBody>
      </p:sp>
      <p:sp>
        <p:nvSpPr>
          <p:cNvPr id="39941" name="AutoShape 5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611188" y="2060575"/>
            <a:ext cx="1008062" cy="719138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2" name="AutoShap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87450" y="3500438"/>
            <a:ext cx="1008063" cy="719137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3" name="AutoShap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79613" y="4868863"/>
            <a:ext cx="1008062" cy="719137"/>
          </a:xfrm>
          <a:prstGeom prst="irregularSeal2">
            <a:avLst/>
          </a:prstGeom>
          <a:solidFill>
            <a:srgbClr val="FFFF00"/>
          </a:solidFill>
          <a:ln w="38100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763713" y="2133600"/>
            <a:ext cx="62880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336600"/>
                </a:solidFill>
                <a:latin typeface="Comic Sans MS" pitchFamily="66" charset="0"/>
                <a:hlinkClick r:id="rId2" action="ppaction://hlinksldjump"/>
              </a:rPr>
              <a:t>Несерьезно о серьезном</a:t>
            </a:r>
            <a:endParaRPr lang="ru-RU" sz="4000" b="1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39945" name="Text Box 9"/>
          <p:cNvSpPr txBox="1">
            <a:spLocks noChangeArrowheads="1"/>
          </p:cNvSpPr>
          <p:nvPr/>
        </p:nvSpPr>
        <p:spPr bwMode="auto">
          <a:xfrm>
            <a:off x="2463800" y="3332163"/>
            <a:ext cx="5375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336600"/>
                </a:solidFill>
                <a:latin typeface="Comic Sans MS" pitchFamily="66" charset="0"/>
                <a:hlinkClick r:id="rId3" action="ppaction://hlinksldjump"/>
              </a:rPr>
              <a:t>Ну, а если серьезно</a:t>
            </a:r>
            <a:endParaRPr lang="ru-RU" sz="4000" b="1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39947" name="Text Box 11"/>
          <p:cNvSpPr txBox="1">
            <a:spLocks noChangeArrowheads="1"/>
          </p:cNvSpPr>
          <p:nvPr/>
        </p:nvSpPr>
        <p:spPr bwMode="auto">
          <a:xfrm>
            <a:off x="3184525" y="4772025"/>
            <a:ext cx="3567113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 b="1">
                <a:solidFill>
                  <a:srgbClr val="336600"/>
                </a:solidFill>
                <a:latin typeface="Comic Sans MS" pitchFamily="66" charset="0"/>
                <a:hlinkClick r:id="rId4" action="ppaction://hlinksldjump"/>
              </a:rPr>
              <a:t>Проверь себя</a:t>
            </a:r>
            <a:endParaRPr lang="ru-RU" sz="4000" b="1">
              <a:solidFill>
                <a:srgbClr val="33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Click="0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6" dur="2000" fill="hold"/>
                                        <p:tgtEl>
                                          <p:spTgt spid="399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8" dur="2000" fill="hold"/>
                                        <p:tgtEl>
                                          <p:spTgt spid="399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2000" fill="hold"/>
                                        <p:tgtEl>
                                          <p:spTgt spid="399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1" grpId="0" animBg="1"/>
      <p:bldP spid="39942" grpId="0" animBg="1"/>
      <p:bldP spid="3994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2" descr="AG0003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133600"/>
            <a:ext cx="3503612" cy="4308475"/>
          </a:xfrm>
          <a:prstGeom prst="rect">
            <a:avLst/>
          </a:prstGeom>
          <a:noFill/>
        </p:spPr>
      </p:pic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395288" y="3068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!</a:t>
            </a:r>
          </a:p>
        </p:txBody>
      </p:sp>
      <p:sp>
        <p:nvSpPr>
          <p:cNvPr id="78852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473700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Подумай еще!</a:t>
            </a: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770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В спортивном зале можно:</a:t>
            </a:r>
          </a:p>
        </p:txBody>
      </p:sp>
      <p:grpSp>
        <p:nvGrpSpPr>
          <p:cNvPr id="33795" name="Group 3"/>
          <p:cNvGrpSpPr>
            <a:grpSpLocks/>
          </p:cNvGrpSpPr>
          <p:nvPr/>
        </p:nvGrpSpPr>
        <p:grpSpPr bwMode="auto">
          <a:xfrm>
            <a:off x="323850" y="1773238"/>
            <a:ext cx="2520950" cy="2595562"/>
            <a:chOff x="204" y="709"/>
            <a:chExt cx="1588" cy="1635"/>
          </a:xfrm>
        </p:grpSpPr>
        <p:pic>
          <p:nvPicPr>
            <p:cNvPr id="33796" name="Picture 4" descr="AG00010_">
              <a:hlinkClick r:id="rId2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40" y="709"/>
              <a:ext cx="1262" cy="1315"/>
            </a:xfrm>
            <a:prstGeom prst="rect">
              <a:avLst/>
            </a:prstGeom>
            <a:noFill/>
          </p:spPr>
        </p:pic>
        <p:sp>
          <p:nvSpPr>
            <p:cNvPr id="33797" name="Text Box 5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204" y="1979"/>
              <a:ext cx="158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Кричать</a:t>
              </a:r>
            </a:p>
          </p:txBody>
        </p:sp>
      </p:grpSp>
      <p:grpSp>
        <p:nvGrpSpPr>
          <p:cNvPr id="33798" name="Group 6"/>
          <p:cNvGrpSpPr>
            <a:grpSpLocks/>
          </p:cNvGrpSpPr>
          <p:nvPr/>
        </p:nvGrpSpPr>
        <p:grpSpPr bwMode="auto">
          <a:xfrm>
            <a:off x="6300788" y="1989138"/>
            <a:ext cx="2665412" cy="2451100"/>
            <a:chOff x="3923" y="1117"/>
            <a:chExt cx="1679" cy="1544"/>
          </a:xfrm>
        </p:grpSpPr>
        <p:pic>
          <p:nvPicPr>
            <p:cNvPr id="33799" name="Picture 7" descr="j0223732">
              <a:hlinkClick r:id="rId2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014" y="1117"/>
              <a:ext cx="1383" cy="1014"/>
            </a:xfrm>
            <a:prstGeom prst="rect">
              <a:avLst/>
            </a:prstGeom>
            <a:noFill/>
          </p:spPr>
        </p:pic>
        <p:sp>
          <p:nvSpPr>
            <p:cNvPr id="33800" name="Text Box 8">
              <a:hlinkClick r:id="" action="ppaction://noaction"/>
            </p:cNvPr>
            <p:cNvSpPr txBox="1">
              <a:spLocks noChangeArrowheads="1"/>
            </p:cNvSpPr>
            <p:nvPr/>
          </p:nvSpPr>
          <p:spPr bwMode="auto">
            <a:xfrm>
              <a:off x="3923" y="2296"/>
              <a:ext cx="1679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Драться</a:t>
              </a:r>
            </a:p>
          </p:txBody>
        </p:sp>
      </p:grpSp>
      <p:sp>
        <p:nvSpPr>
          <p:cNvPr id="33801" name="Text Box 9"/>
          <p:cNvSpPr txBox="1">
            <a:spLocks noChangeArrowheads="1"/>
          </p:cNvSpPr>
          <p:nvPr/>
        </p:nvSpPr>
        <p:spPr bwMode="auto">
          <a:xfrm>
            <a:off x="3635375" y="3429000"/>
            <a:ext cx="2374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>
              <a:latin typeface="Arial" charset="0"/>
            </a:endParaRPr>
          </a:p>
        </p:txBody>
      </p:sp>
      <p:grpSp>
        <p:nvGrpSpPr>
          <p:cNvPr id="33802" name="Group 10"/>
          <p:cNvGrpSpPr>
            <a:grpSpLocks/>
          </p:cNvGrpSpPr>
          <p:nvPr/>
        </p:nvGrpSpPr>
        <p:grpSpPr bwMode="auto">
          <a:xfrm>
            <a:off x="3132138" y="1268413"/>
            <a:ext cx="3097212" cy="4146550"/>
            <a:chOff x="2064" y="799"/>
            <a:chExt cx="1951" cy="2612"/>
          </a:xfrm>
        </p:grpSpPr>
        <p:pic>
          <p:nvPicPr>
            <p:cNvPr id="33803" name="Picture 11" descr="j0286671">
              <a:hlinkClick r:id="rId5" action="ppaction://hlinksldjump"/>
            </p:cNvPr>
            <p:cNvPicPr>
              <a:picLocks noChangeAspect="1" noChangeArrowheads="1" noCrop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200" y="799"/>
              <a:ext cx="1455" cy="1587"/>
            </a:xfrm>
            <a:prstGeom prst="rect">
              <a:avLst/>
            </a:prstGeom>
            <a:noFill/>
          </p:spPr>
        </p:pic>
        <p:sp>
          <p:nvSpPr>
            <p:cNvPr id="33804" name="Text Box 12">
              <a:hlinkClick r:id="rId5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2064" y="2432"/>
              <a:ext cx="1951" cy="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rgbClr val="FFFF00"/>
              </a:outerShdw>
            </a:effec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>
                  <a:solidFill>
                    <a:srgbClr val="0066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Comic Sans MS" pitchFamily="66" charset="0"/>
                </a:rPr>
                <a:t>Бегать по залу с разрешения учителя</a:t>
              </a:r>
            </a:p>
          </p:txBody>
        </p:sp>
      </p:grp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 descr="AG0003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133600"/>
            <a:ext cx="3503612" cy="4308475"/>
          </a:xfrm>
          <a:prstGeom prst="rect">
            <a:avLst/>
          </a:prstGeom>
          <a:noFill/>
        </p:spPr>
      </p:pic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395288" y="3068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!</a:t>
            </a:r>
          </a:p>
        </p:txBody>
      </p:sp>
      <p:sp>
        <p:nvSpPr>
          <p:cNvPr id="76804" name="WordArt 4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473700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Подумай еще!</a:t>
            </a: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539750" y="188913"/>
            <a:ext cx="712787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Заниматься физкультурой </a:t>
            </a:r>
          </a:p>
          <a:p>
            <a:pPr algn="ctr">
              <a:spcBef>
                <a:spcPct val="50000"/>
              </a:spcBef>
            </a:pPr>
            <a:r>
              <a:rPr lang="ru-RU" sz="3600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надо в:</a:t>
            </a:r>
          </a:p>
        </p:txBody>
      </p:sp>
      <p:pic>
        <p:nvPicPr>
          <p:cNvPr id="35852" name="Picture 12" descr="j01831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2349500"/>
            <a:ext cx="1901825" cy="1665288"/>
          </a:xfrm>
          <a:prstGeom prst="rect">
            <a:avLst/>
          </a:prstGeom>
          <a:noFill/>
        </p:spPr>
      </p:pic>
      <p:sp>
        <p:nvSpPr>
          <p:cNvPr id="35853" name="Rectangle 13"/>
          <p:cNvSpPr>
            <a:spLocks noChangeArrowheads="1"/>
          </p:cNvSpPr>
          <p:nvPr/>
        </p:nvSpPr>
        <p:spPr bwMode="auto">
          <a:xfrm>
            <a:off x="684213" y="4365625"/>
            <a:ext cx="20875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33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hlinkClick r:id="rId3" action="ppaction://hlinksldjump"/>
              </a:rPr>
              <a:t>Шлеме</a:t>
            </a:r>
            <a:endParaRPr lang="ru-RU" sz="3200">
              <a:solidFill>
                <a:srgbClr val="33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pic>
        <p:nvPicPr>
          <p:cNvPr id="35857" name="Picture 17" descr="j025442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2500" y="2276475"/>
            <a:ext cx="2087563" cy="1865313"/>
          </a:xfrm>
          <a:prstGeom prst="rect">
            <a:avLst/>
          </a:prstGeom>
          <a:noFill/>
        </p:spPr>
      </p:pic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3348038" y="4437063"/>
            <a:ext cx="19748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>
                <a:solidFill>
                  <a:srgbClr val="336600"/>
                </a:solidFill>
                <a:latin typeface="Comic Sans MS" pitchFamily="66" charset="0"/>
                <a:hlinkClick r:id="rId3" action="ppaction://hlinksldjump"/>
              </a:rPr>
              <a:t>Костюме</a:t>
            </a:r>
            <a:endParaRPr lang="ru-RU" sz="3200" b="1">
              <a:solidFill>
                <a:srgbClr val="336600"/>
              </a:solidFill>
              <a:latin typeface="Comic Sans MS" pitchFamily="66" charset="0"/>
            </a:endParaRPr>
          </a:p>
        </p:txBody>
      </p:sp>
      <p:sp>
        <p:nvSpPr>
          <p:cNvPr id="35859" name="Text Box 19"/>
          <p:cNvSpPr txBox="1">
            <a:spLocks noChangeArrowheads="1"/>
          </p:cNvSpPr>
          <p:nvPr/>
        </p:nvSpPr>
        <p:spPr bwMode="auto">
          <a:xfrm>
            <a:off x="6300788" y="4292600"/>
            <a:ext cx="27130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3200" b="1">
                <a:solidFill>
                  <a:srgbClr val="336600"/>
                </a:solidFill>
                <a:latin typeface="Comic Sans MS" pitchFamily="66" charset="0"/>
                <a:hlinkClick r:id="rId5" action="ppaction://hlinksldjump"/>
              </a:rPr>
              <a:t>Спортивной </a:t>
            </a:r>
          </a:p>
          <a:p>
            <a:pPr algn="ctr"/>
            <a:r>
              <a:rPr lang="ru-RU" sz="3200" b="1">
                <a:solidFill>
                  <a:srgbClr val="336600"/>
                </a:solidFill>
                <a:latin typeface="Comic Sans MS" pitchFamily="66" charset="0"/>
                <a:hlinkClick r:id="rId5" action="ppaction://hlinksldjump"/>
              </a:rPr>
              <a:t>одежде</a:t>
            </a:r>
            <a:endParaRPr lang="ru-RU" sz="3200" b="1">
              <a:solidFill>
                <a:srgbClr val="336600"/>
              </a:solidFill>
              <a:latin typeface="Comic Sans MS" pitchFamily="66" charset="0"/>
            </a:endParaRPr>
          </a:p>
        </p:txBody>
      </p:sp>
      <p:pic>
        <p:nvPicPr>
          <p:cNvPr id="35860" name="Picture 20" descr="j0282775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2205038"/>
            <a:ext cx="1943100" cy="1943100"/>
          </a:xfrm>
          <a:prstGeom prst="rect">
            <a:avLst/>
          </a:prstGeom>
          <a:noFill/>
        </p:spPr>
      </p:pic>
    </p:spTree>
  </p:cSld>
  <p:clrMapOvr>
    <a:masterClrMapping/>
  </p:clrMapOvr>
  <p:transition advClick="0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70" name="Picture 6" descr="AG0003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00338" y="2133600"/>
            <a:ext cx="3503612" cy="4308475"/>
          </a:xfrm>
          <a:prstGeom prst="rect">
            <a:avLst/>
          </a:prstGeom>
          <a:noFill/>
        </p:spPr>
      </p:pic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395288" y="3068638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latin typeface="Arial" charset="0"/>
              </a:rPr>
              <a:t>!</a:t>
            </a:r>
          </a:p>
        </p:txBody>
      </p:sp>
      <p:sp>
        <p:nvSpPr>
          <p:cNvPr id="36872" name="WordArt 8">
            <a:hlinkClick r:id="rId3" action="ppaction://hlinksldjump"/>
          </p:cNvPr>
          <p:cNvSpPr>
            <a:spLocks noChangeArrowheads="1" noChangeShapeType="1" noTextEdit="1"/>
          </p:cNvSpPr>
          <p:nvPr/>
        </p:nvSpPr>
        <p:spPr bwMode="auto">
          <a:xfrm>
            <a:off x="1403350" y="476250"/>
            <a:ext cx="5473700" cy="1238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4000" kern="10">
                <a:ln w="9525">
                  <a:noFill/>
                  <a:round/>
                  <a:headEnd/>
                  <a:tailEnd/>
                </a:ln>
                <a:solidFill>
                  <a:srgbClr val="00800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Подумай еще!</a:t>
            </a:r>
          </a:p>
        </p:txBody>
      </p:sp>
    </p:spTree>
  </p:cSld>
  <p:clrMapOvr>
    <a:masterClrMapping/>
  </p:clrMapOvr>
  <p:transition advClick="0">
    <p:checker dir="vert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SN00226A0000[1].wav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437063"/>
            <a:ext cx="304800" cy="304800"/>
          </a:xfrm>
          <a:prstGeom prst="rect">
            <a:avLst/>
          </a:prstGeom>
          <a:noFill/>
        </p:spPr>
      </p:pic>
      <p:pic>
        <p:nvPicPr>
          <p:cNvPr id="37890" name="Picture 2" descr="AG00373_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133600"/>
            <a:ext cx="3563937" cy="3429000"/>
          </a:xfrm>
          <a:prstGeom prst="rect">
            <a:avLst/>
          </a:prstGeom>
          <a:noFill/>
        </p:spPr>
      </p:pic>
      <p:sp>
        <p:nvSpPr>
          <p:cNvPr id="37891" name="WordArt 3"/>
          <p:cNvSpPr>
            <a:spLocks noChangeArrowheads="1" noChangeShapeType="1" noTextEdit="1"/>
          </p:cNvSpPr>
          <p:nvPr/>
        </p:nvSpPr>
        <p:spPr bwMode="auto">
          <a:xfrm>
            <a:off x="827088" y="549275"/>
            <a:ext cx="3313112" cy="21605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БРАВО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1" fill="hold"/>
                                        <p:tgtEl>
                                          <p:spTgt spid="3789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7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4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5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0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1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7" presetClass="emph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6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7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250" autoRev="1" fill="hold"/>
                                        <p:tgtEl>
                                          <p:spTgt spid="378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3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7893"/>
                </p:tgtEl>
              </p:cMediaNode>
            </p:audio>
          </p:childTnLst>
        </p:cTn>
      </p:par>
    </p:tnLst>
    <p:bldLst>
      <p:bldP spid="37891" grpId="0" animBg="1"/>
      <p:bldP spid="37891" grpId="1" animBg="1"/>
      <p:bldP spid="37891" grpId="2" animBg="1"/>
      <p:bldP spid="37891" grpId="3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2" name="Group 12"/>
          <p:cNvGrpSpPr>
            <a:grpSpLocks/>
          </p:cNvGrpSpPr>
          <p:nvPr/>
        </p:nvGrpSpPr>
        <p:grpSpPr bwMode="auto">
          <a:xfrm>
            <a:off x="1187450" y="1557338"/>
            <a:ext cx="6102350" cy="1871662"/>
            <a:chOff x="657" y="482"/>
            <a:chExt cx="3844" cy="1179"/>
          </a:xfrm>
        </p:grpSpPr>
        <p:sp>
          <p:nvSpPr>
            <p:cNvPr id="40964" name="AutoShape 4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657" y="527"/>
              <a:ext cx="1180" cy="1134"/>
            </a:xfrm>
            <a:prstGeom prst="smileyFace">
              <a:avLst>
                <a:gd name="adj" fmla="val 4653"/>
              </a:avLst>
            </a:prstGeom>
            <a:solidFill>
              <a:srgbClr val="FFFF00"/>
            </a:solidFill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0966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245" y="482"/>
              <a:ext cx="2256" cy="999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r>
                <a:rPr lang="ru-RU" sz="40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Comic Sans MS"/>
                </a:rPr>
                <a:t>Начни сначала</a:t>
              </a:r>
            </a:p>
          </p:txBody>
        </p:sp>
      </p:grpSp>
      <p:grpSp>
        <p:nvGrpSpPr>
          <p:cNvPr id="40971" name="Group 11"/>
          <p:cNvGrpSpPr>
            <a:grpSpLocks/>
          </p:cNvGrpSpPr>
          <p:nvPr/>
        </p:nvGrpSpPr>
        <p:grpSpPr bwMode="auto">
          <a:xfrm>
            <a:off x="2444750" y="2781300"/>
            <a:ext cx="6699250" cy="3743325"/>
            <a:chOff x="793" y="1661"/>
            <a:chExt cx="4220" cy="2358"/>
          </a:xfrm>
        </p:grpSpPr>
        <p:grpSp>
          <p:nvGrpSpPr>
            <p:cNvPr id="40970" name="Group 10"/>
            <p:cNvGrpSpPr>
              <a:grpSpLocks/>
            </p:cNvGrpSpPr>
            <p:nvPr/>
          </p:nvGrpSpPr>
          <p:grpSpPr bwMode="auto">
            <a:xfrm>
              <a:off x="1837" y="1661"/>
              <a:ext cx="3176" cy="1452"/>
              <a:chOff x="1837" y="1661"/>
              <a:chExt cx="3176" cy="1452"/>
            </a:xfrm>
          </p:grpSpPr>
          <p:sp>
            <p:nvSpPr>
              <p:cNvPr id="40969" name="AutoShape 9"/>
              <p:cNvSpPr>
                <a:spLocks noChangeArrowheads="1"/>
              </p:cNvSpPr>
              <p:nvPr/>
            </p:nvSpPr>
            <p:spPr bwMode="auto">
              <a:xfrm>
                <a:off x="1837" y="1661"/>
                <a:ext cx="3176" cy="1452"/>
              </a:xfrm>
              <a:prstGeom prst="cloudCallout">
                <a:avLst>
                  <a:gd name="adj1" fmla="val -43736"/>
                  <a:gd name="adj2" fmla="val 62532"/>
                </a:avLst>
              </a:prstGeom>
              <a:solidFill>
                <a:schemeClr val="accent1">
                  <a:alpha val="44000"/>
                </a:scheme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 algn="ctr"/>
                <a:endParaRPr lang="ru-RU">
                  <a:latin typeface="Arial" charset="0"/>
                </a:endParaRPr>
              </a:p>
            </p:txBody>
          </p:sp>
          <p:sp>
            <p:nvSpPr>
              <p:cNvPr id="40967" name="WordArt 7"/>
              <p:cNvSpPr>
                <a:spLocks noChangeArrowheads="1" noChangeShapeType="1" noTextEdit="1"/>
              </p:cNvSpPr>
              <p:nvPr/>
            </p:nvSpPr>
            <p:spPr bwMode="auto">
              <a:xfrm rot="-263433">
                <a:off x="2200" y="1888"/>
                <a:ext cx="2130" cy="742"/>
              </a:xfrm>
              <a:prstGeom prst="rect">
                <a:avLst/>
              </a:prstGeom>
            </p:spPr>
            <p:txBody>
              <a:bodyPr wrap="none" fromWordArt="1">
                <a:prstTxWarp prst="textSlantUp">
                  <a:avLst>
                    <a:gd name="adj" fmla="val 55556"/>
                  </a:avLst>
                </a:prstTxWarp>
              </a:bodyPr>
              <a:lstStyle/>
              <a:p>
                <a:pPr algn="ctr"/>
                <a:r>
                  <a:rPr lang="ru-RU" sz="3600" kern="10"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  <a:solidFill>
                      <a:srgbClr val="000000"/>
                    </a:solidFill>
                    <a:latin typeface="Arial"/>
                    <a:cs typeface="Arial"/>
                  </a:rPr>
                  <a:t>ДО СВИДАНИЯ</a:t>
                </a:r>
              </a:p>
            </p:txBody>
          </p:sp>
        </p:grpSp>
        <p:pic>
          <p:nvPicPr>
            <p:cNvPr id="40968" name="Picture 8" descr="колобок">
              <a:hlinkClick r:id="" action="ppaction://noaction"/>
            </p:cNvPr>
            <p:cNvPicPr>
              <a:picLocks noChangeAspect="1" noChangeArrowheads="1" noCrop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93" y="2840"/>
              <a:ext cx="1179" cy="1179"/>
            </a:xfrm>
            <a:prstGeom prst="rect">
              <a:avLst/>
            </a:prstGeom>
            <a:noFill/>
          </p:spPr>
        </p:pic>
      </p:grpSp>
      <p:sp>
        <p:nvSpPr>
          <p:cNvPr id="40973" name="Text Box 13"/>
          <p:cNvSpPr txBox="1">
            <a:spLocks noChangeArrowheads="1"/>
          </p:cNvSpPr>
          <p:nvPr/>
        </p:nvSpPr>
        <p:spPr bwMode="auto">
          <a:xfrm rot="-984406">
            <a:off x="250825" y="0"/>
            <a:ext cx="7127875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i="1">
                <a:solidFill>
                  <a:srgbClr val="66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Твой выбор?</a:t>
            </a:r>
          </a:p>
        </p:txBody>
      </p:sp>
    </p:spTree>
  </p:cSld>
  <p:clrMapOvr>
    <a:masterClrMapping/>
  </p:clrMapOvr>
  <p:transition advClick="0"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611188" y="620713"/>
            <a:ext cx="5616575" cy="277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 электричеством, друзья,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Нам шутить никак нельзя.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 проводами не играй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 розетки не ломай.</a:t>
            </a:r>
          </a:p>
        </p:txBody>
      </p:sp>
      <p:pic>
        <p:nvPicPr>
          <p:cNvPr id="3078" name="Picture 6" descr="AG00005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5825" y="2276475"/>
            <a:ext cx="1619250" cy="1619250"/>
          </a:xfrm>
          <a:prstGeom prst="rect">
            <a:avLst/>
          </a:prstGeom>
          <a:noFill/>
        </p:spPr>
      </p:pic>
      <p:pic>
        <p:nvPicPr>
          <p:cNvPr id="3080" name="Picture 8" descr="j023477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8175" y="4508500"/>
            <a:ext cx="2014538" cy="211772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619250" y="476250"/>
            <a:ext cx="6265863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Если где-то заискрит,</a:t>
            </a: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Или что-нибудь дымит, </a:t>
            </a:r>
            <a:endParaRPr lang="en-US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Время попусту не трать –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Нужно взрослого позвать.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Ведь из искры, знаем 	сами,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Разгореться может пламя.</a:t>
            </a:r>
          </a:p>
        </p:txBody>
      </p:sp>
      <p:pic>
        <p:nvPicPr>
          <p:cNvPr id="4107" name="Picture 11" descr="j021194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5445125"/>
            <a:ext cx="1900238" cy="1165225"/>
          </a:xfrm>
          <a:prstGeom prst="rect">
            <a:avLst/>
          </a:prstGeom>
          <a:noFill/>
        </p:spPr>
      </p:pic>
      <p:pic>
        <p:nvPicPr>
          <p:cNvPr id="4108" name="Picture 12" descr="AG00355_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860800"/>
            <a:ext cx="1393825" cy="2757488"/>
          </a:xfrm>
          <a:prstGeom prst="rect">
            <a:avLst/>
          </a:prstGeom>
          <a:noFill/>
        </p:spPr>
      </p:pic>
      <p:pic>
        <p:nvPicPr>
          <p:cNvPr id="4109" name="Picture 13" descr="J0076146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67400" y="5981700"/>
            <a:ext cx="3071813" cy="87630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611188" y="2781300"/>
            <a:ext cx="5761037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Инвентарь вы берегите,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Не ломайте и не рвите.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Он вам пользу принесет: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Весело урок пройдет!</a:t>
            </a:r>
          </a:p>
          <a:p>
            <a:pPr>
              <a:spcBef>
                <a:spcPct val="50000"/>
              </a:spcBef>
            </a:pP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5126" name="Picture 6" descr="j0301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549275"/>
            <a:ext cx="2447925" cy="1820863"/>
          </a:xfrm>
          <a:prstGeom prst="rect">
            <a:avLst/>
          </a:prstGeom>
          <a:noFill/>
        </p:spPr>
      </p:pic>
      <p:pic>
        <p:nvPicPr>
          <p:cNvPr id="5129" name="Picture 9" descr="j029384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4724400"/>
            <a:ext cx="1738313" cy="1827213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042988" y="333375"/>
            <a:ext cx="5400675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 куртках, шубах и пальто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Не заходит к нам никто.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В грязной обуви, друзья,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К нам в спортзал никак нельзя!</a:t>
            </a:r>
          </a:p>
        </p:txBody>
      </p:sp>
      <p:pic>
        <p:nvPicPr>
          <p:cNvPr id="6151" name="Picture 7" descr="AG00222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052638" y="3325813"/>
            <a:ext cx="3744913" cy="3532187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2.89017E-6 L 0.84254 -0.0009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21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260350"/>
            <a:ext cx="7345362" cy="3506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Начинай работу строго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 разрешенья педагога.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Ты сначала разомнись.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Сразу в «бой» ты не стремись!</a:t>
            </a:r>
          </a:p>
          <a:p>
            <a:pPr>
              <a:spcBef>
                <a:spcPct val="50000"/>
              </a:spcBef>
            </a:pPr>
            <a:endParaRPr lang="ru-RU" sz="3200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</p:txBody>
      </p:sp>
      <p:pic>
        <p:nvPicPr>
          <p:cNvPr id="7177" name="Picture 9" descr="AG00028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3357563"/>
            <a:ext cx="2667000" cy="3211512"/>
          </a:xfrm>
          <a:prstGeom prst="rect">
            <a:avLst/>
          </a:prstGeom>
          <a:noFill/>
        </p:spPr>
      </p:pic>
      <p:pic>
        <p:nvPicPr>
          <p:cNvPr id="7178" name="Picture 10" descr="j0178111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488" y="2349500"/>
            <a:ext cx="1878012" cy="4248150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1476375" y="549275"/>
            <a:ext cx="5834063" cy="326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FFFF00"/>
            </a:outerShdw>
          </a:effec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Остальное всем известно: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Чтоб не вскакивали с места,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Не кричали, не толкались</a:t>
            </a:r>
          </a:p>
          <a:p>
            <a:pPr>
              <a:spcBef>
                <a:spcPct val="50000"/>
              </a:spcBef>
            </a:pPr>
            <a:r>
              <a:rPr lang="ru-RU" sz="320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И, поссорившись, не дрались!</a:t>
            </a:r>
          </a:p>
        </p:txBody>
      </p:sp>
      <p:pic>
        <p:nvPicPr>
          <p:cNvPr id="10250" name="Picture 10" descr="J007612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975" y="3573463"/>
            <a:ext cx="3311525" cy="3154362"/>
          </a:xfrm>
          <a:prstGeom prst="rect">
            <a:avLst/>
          </a:prstGeom>
          <a:noFill/>
        </p:spPr>
      </p:pic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7451725" y="6092825"/>
            <a:ext cx="1311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>
                <a:latin typeface="Arial" charset="0"/>
                <a:hlinkClick r:id="rId2" action="ppaction://hlinksldjump"/>
              </a:rPr>
              <a:t>Дальше</a:t>
            </a:r>
            <a:endParaRPr lang="ru-RU" sz="2400">
              <a:latin typeface="Arial" charset="0"/>
            </a:endParaRPr>
          </a:p>
        </p:txBody>
      </p:sp>
    </p:spTree>
  </p:cSld>
  <p:clrMapOvr>
    <a:masterClrMapping/>
  </p:clrMapOvr>
  <p:transition advClick="0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WordArt 4"/>
          <p:cNvSpPr>
            <a:spLocks noChangeArrowheads="1" noChangeShapeType="1" noTextEdit="1"/>
          </p:cNvSpPr>
          <p:nvPr/>
        </p:nvSpPr>
        <p:spPr bwMode="auto">
          <a:xfrm>
            <a:off x="1331913" y="1700213"/>
            <a:ext cx="6840537" cy="2663825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107763" dir="18900000" algn="ctr" rotWithShape="0">
                    <a:srgbClr val="FFFF00">
                      <a:alpha val="50000"/>
                    </a:srgbClr>
                  </a:outerShdw>
                </a:effectLst>
                <a:latin typeface="Arial"/>
                <a:cs typeface="Arial"/>
              </a:rPr>
              <a:t>Ну, а если серьезно...</a:t>
            </a:r>
          </a:p>
        </p:txBody>
      </p:sp>
      <p:pic>
        <p:nvPicPr>
          <p:cNvPr id="11272" name="Picture 8" descr="AG00013_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775" y="2805113"/>
            <a:ext cx="4032250" cy="3386137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</p:bld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833</TotalTime>
  <Words>1058</Words>
  <Application>Microsoft Office PowerPoint</Application>
  <PresentationFormat>Экран (4:3)</PresentationFormat>
  <Paragraphs>138</Paragraphs>
  <Slides>26</Slides>
  <Notes>0</Notes>
  <HiddenSlides>0</HiddenSlides>
  <MMClips>1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32" baseType="lpstr">
      <vt:lpstr>Arial</vt:lpstr>
      <vt:lpstr>Times New Roman</vt:lpstr>
      <vt:lpstr>Wingdings</vt:lpstr>
      <vt:lpstr>Comic Sans MS</vt:lpstr>
      <vt:lpstr>Monotype Corsiva</vt:lpstr>
      <vt:lpstr>Сеть</vt:lpstr>
      <vt:lpstr>Правила поведения на уроках по физической культуре</vt:lpstr>
      <vt:lpstr>Содержание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Проверь себя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Company>АСШ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техники безопасности при работе на компьютере</dc:title>
  <dc:creator>user</dc:creator>
  <cp:lastModifiedBy>1</cp:lastModifiedBy>
  <cp:revision>89</cp:revision>
  <dcterms:created xsi:type="dcterms:W3CDTF">2004-09-09T09:23:41Z</dcterms:created>
  <dcterms:modified xsi:type="dcterms:W3CDTF">2012-09-11T19:13:12Z</dcterms:modified>
</cp:coreProperties>
</file>