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60" r:id="rId3"/>
    <p:sldId id="256" r:id="rId4"/>
    <p:sldId id="257" r:id="rId5"/>
    <p:sldId id="258" r:id="rId6"/>
    <p:sldId id="259" r:id="rId7"/>
    <p:sldId id="265" r:id="rId8"/>
    <p:sldId id="261" r:id="rId9"/>
    <p:sldId id="262" r:id="rId10"/>
    <p:sldId id="263" r:id="rId11"/>
    <p:sldId id="264" r:id="rId12"/>
    <p:sldId id="267" r:id="rId13"/>
    <p:sldId id="268" r:id="rId14"/>
    <p:sldId id="269" r:id="rId15"/>
    <p:sldId id="270" r:id="rId16"/>
    <p:sldId id="271" r:id="rId17"/>
    <p:sldId id="272" r:id="rId18"/>
    <p:sldId id="273"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138281" name="Rectangle 41"/>
          <p:cNvSpPr>
            <a:spLocks noGrp="1" noChangeArrowheads="1"/>
          </p:cNvSpPr>
          <p:nvPr>
            <p:ph type="ctrTitle"/>
          </p:nvPr>
        </p:nvSpPr>
        <p:spPr>
          <a:xfrm>
            <a:off x="685800" y="1447800"/>
            <a:ext cx="7772400" cy="1470025"/>
          </a:xfrm>
        </p:spPr>
        <p:txBody>
          <a:bodyPr/>
          <a:lstStyle>
            <a:lvl1pPr>
              <a:defRPr/>
            </a:lvl1pPr>
          </a:lstStyle>
          <a:p>
            <a:r>
              <a:rPr lang="ru-RU" smtClean="0"/>
              <a:t>Образец заголовка</a:t>
            </a:r>
            <a:endParaRPr lang="ru-RU"/>
          </a:p>
        </p:txBody>
      </p:sp>
      <p:sp>
        <p:nvSpPr>
          <p:cNvPr id="13828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fld id="{F360EBA6-F5FB-47CF-BF72-8AFC9D081DD0}" type="datetimeFigureOut">
              <a:rPr lang="ru-RU" smtClean="0"/>
              <a:pPr/>
              <a:t>13.08.2015</a:t>
            </a:fld>
            <a:endParaRPr lang="ru-RU"/>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endParaRPr lang="ru-RU"/>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5" name="Rectangle 44"/>
          <p:cNvSpPr>
            <a:spLocks noGrp="1" noChangeArrowheads="1"/>
          </p:cNvSpPr>
          <p:nvPr>
            <p:ph type="ftr" sz="quarter" idx="11"/>
          </p:nvPr>
        </p:nvSpPr>
        <p:spPr>
          <a:ln/>
        </p:spPr>
        <p:txBody>
          <a:bodyPr/>
          <a:lstStyle>
            <a:lvl1pPr>
              <a:defRPr/>
            </a:lvl1pPr>
          </a:lstStyle>
          <a:p>
            <a:endParaRPr lang="ru-RU"/>
          </a:p>
        </p:txBody>
      </p:sp>
      <p:sp>
        <p:nvSpPr>
          <p:cNvPr id="6"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5" name="Rectangle 44"/>
          <p:cNvSpPr>
            <a:spLocks noGrp="1" noChangeArrowheads="1"/>
          </p:cNvSpPr>
          <p:nvPr>
            <p:ph type="ftr" sz="quarter" idx="11"/>
          </p:nvPr>
        </p:nvSpPr>
        <p:spPr>
          <a:ln/>
        </p:spPr>
        <p:txBody>
          <a:bodyPr/>
          <a:lstStyle>
            <a:lvl1pPr>
              <a:defRPr/>
            </a:lvl1pPr>
          </a:lstStyle>
          <a:p>
            <a:endParaRPr lang="ru-RU"/>
          </a:p>
        </p:txBody>
      </p:sp>
      <p:sp>
        <p:nvSpPr>
          <p:cNvPr id="6"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5" name="Rectangle 44"/>
          <p:cNvSpPr>
            <a:spLocks noGrp="1" noChangeArrowheads="1"/>
          </p:cNvSpPr>
          <p:nvPr>
            <p:ph type="ftr" sz="quarter" idx="11"/>
          </p:nvPr>
        </p:nvSpPr>
        <p:spPr>
          <a:ln/>
        </p:spPr>
        <p:txBody>
          <a:bodyPr/>
          <a:lstStyle>
            <a:lvl1pPr>
              <a:defRPr/>
            </a:lvl1pPr>
          </a:lstStyle>
          <a:p>
            <a:endParaRPr lang="ru-RU"/>
          </a:p>
        </p:txBody>
      </p:sp>
      <p:sp>
        <p:nvSpPr>
          <p:cNvPr id="6"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5" name="Rectangle 44"/>
          <p:cNvSpPr>
            <a:spLocks noGrp="1" noChangeArrowheads="1"/>
          </p:cNvSpPr>
          <p:nvPr>
            <p:ph type="ftr" sz="quarter" idx="11"/>
          </p:nvPr>
        </p:nvSpPr>
        <p:spPr>
          <a:ln/>
        </p:spPr>
        <p:txBody>
          <a:bodyPr/>
          <a:lstStyle>
            <a:lvl1pPr>
              <a:defRPr/>
            </a:lvl1pPr>
          </a:lstStyle>
          <a:p>
            <a:endParaRPr lang="ru-RU"/>
          </a:p>
        </p:txBody>
      </p:sp>
      <p:sp>
        <p:nvSpPr>
          <p:cNvPr id="6"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6" name="Rectangle 44"/>
          <p:cNvSpPr>
            <a:spLocks noGrp="1" noChangeArrowheads="1"/>
          </p:cNvSpPr>
          <p:nvPr>
            <p:ph type="ftr" sz="quarter" idx="11"/>
          </p:nvPr>
        </p:nvSpPr>
        <p:spPr>
          <a:ln/>
        </p:spPr>
        <p:txBody>
          <a:bodyPr/>
          <a:lstStyle>
            <a:lvl1pPr>
              <a:defRPr/>
            </a:lvl1pPr>
          </a:lstStyle>
          <a:p>
            <a:endParaRPr lang="ru-RU"/>
          </a:p>
        </p:txBody>
      </p:sp>
      <p:sp>
        <p:nvSpPr>
          <p:cNvPr id="7"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8" name="Rectangle 44"/>
          <p:cNvSpPr>
            <a:spLocks noGrp="1" noChangeArrowheads="1"/>
          </p:cNvSpPr>
          <p:nvPr>
            <p:ph type="ftr" sz="quarter" idx="11"/>
          </p:nvPr>
        </p:nvSpPr>
        <p:spPr>
          <a:ln/>
        </p:spPr>
        <p:txBody>
          <a:bodyPr/>
          <a:lstStyle>
            <a:lvl1pPr>
              <a:defRPr/>
            </a:lvl1pPr>
          </a:lstStyle>
          <a:p>
            <a:endParaRPr lang="ru-RU"/>
          </a:p>
        </p:txBody>
      </p:sp>
      <p:sp>
        <p:nvSpPr>
          <p:cNvPr id="9"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4" name="Rectangle 44"/>
          <p:cNvSpPr>
            <a:spLocks noGrp="1" noChangeArrowheads="1"/>
          </p:cNvSpPr>
          <p:nvPr>
            <p:ph type="ftr" sz="quarter" idx="11"/>
          </p:nvPr>
        </p:nvSpPr>
        <p:spPr>
          <a:ln/>
        </p:spPr>
        <p:txBody>
          <a:bodyPr/>
          <a:lstStyle>
            <a:lvl1pPr>
              <a:defRPr/>
            </a:lvl1pPr>
          </a:lstStyle>
          <a:p>
            <a:endParaRPr lang="ru-RU"/>
          </a:p>
        </p:txBody>
      </p:sp>
      <p:sp>
        <p:nvSpPr>
          <p:cNvPr id="5"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3" name="Rectangle 44"/>
          <p:cNvSpPr>
            <a:spLocks noGrp="1" noChangeArrowheads="1"/>
          </p:cNvSpPr>
          <p:nvPr>
            <p:ph type="ftr" sz="quarter" idx="11"/>
          </p:nvPr>
        </p:nvSpPr>
        <p:spPr>
          <a:ln/>
        </p:spPr>
        <p:txBody>
          <a:bodyPr/>
          <a:lstStyle>
            <a:lvl1pPr>
              <a:defRPr/>
            </a:lvl1pPr>
          </a:lstStyle>
          <a:p>
            <a:endParaRPr lang="ru-RU"/>
          </a:p>
        </p:txBody>
      </p:sp>
      <p:sp>
        <p:nvSpPr>
          <p:cNvPr id="4"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6" name="Rectangle 44"/>
          <p:cNvSpPr>
            <a:spLocks noGrp="1" noChangeArrowheads="1"/>
          </p:cNvSpPr>
          <p:nvPr>
            <p:ph type="ftr" sz="quarter" idx="11"/>
          </p:nvPr>
        </p:nvSpPr>
        <p:spPr>
          <a:ln/>
        </p:spPr>
        <p:txBody>
          <a:bodyPr/>
          <a:lstStyle>
            <a:lvl1pPr>
              <a:defRPr/>
            </a:lvl1pPr>
          </a:lstStyle>
          <a:p>
            <a:endParaRPr lang="ru-RU"/>
          </a:p>
        </p:txBody>
      </p:sp>
      <p:sp>
        <p:nvSpPr>
          <p:cNvPr id="7"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fld id="{F360EBA6-F5FB-47CF-BF72-8AFC9D081DD0}" type="datetimeFigureOut">
              <a:rPr lang="ru-RU" smtClean="0"/>
              <a:pPr/>
              <a:t>13.08.2015</a:t>
            </a:fld>
            <a:endParaRPr lang="ru-RU"/>
          </a:p>
        </p:txBody>
      </p:sp>
      <p:sp>
        <p:nvSpPr>
          <p:cNvPr id="6" name="Rectangle 44"/>
          <p:cNvSpPr>
            <a:spLocks noGrp="1" noChangeArrowheads="1"/>
          </p:cNvSpPr>
          <p:nvPr>
            <p:ph type="ftr" sz="quarter" idx="11"/>
          </p:nvPr>
        </p:nvSpPr>
        <p:spPr>
          <a:ln/>
        </p:spPr>
        <p:txBody>
          <a:bodyPr/>
          <a:lstStyle>
            <a:lvl1pPr>
              <a:defRPr/>
            </a:lvl1pPr>
          </a:lstStyle>
          <a:p>
            <a:endParaRPr lang="ru-RU"/>
          </a:p>
        </p:txBody>
      </p:sp>
      <p:sp>
        <p:nvSpPr>
          <p:cNvPr id="7" name="Rectangle 45"/>
          <p:cNvSpPr>
            <a:spLocks noGrp="1" noChangeArrowheads="1"/>
          </p:cNvSpPr>
          <p:nvPr>
            <p:ph type="sldNum" sz="quarter" idx="12"/>
          </p:nvPr>
        </p:nvSpPr>
        <p:spPr>
          <a:ln/>
        </p:spPr>
        <p:txBody>
          <a:bodyPr/>
          <a:lstStyle>
            <a:lvl1pPr>
              <a:defRPr/>
            </a:lvl1pPr>
          </a:lstStyle>
          <a:p>
            <a:fld id="{FE065478-157A-42F4-BE90-A232C6C1195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13721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13722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2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13722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13723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3" name="Group 15"/>
            <p:cNvGrpSpPr>
              <a:grpSpLocks/>
            </p:cNvGrpSpPr>
            <p:nvPr/>
          </p:nvGrpSpPr>
          <p:grpSpPr bwMode="auto">
            <a:xfrm>
              <a:off x="192" y="2284"/>
              <a:ext cx="1254" cy="923"/>
              <a:chOff x="192" y="2284"/>
              <a:chExt cx="1254" cy="923"/>
            </a:xfrm>
          </p:grpSpPr>
          <p:sp>
            <p:nvSpPr>
              <p:cNvPr id="13723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13723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3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13723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3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3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3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3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4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5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5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725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13725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13725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13725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13725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13725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3725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725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fld id="{F360EBA6-F5FB-47CF-BF72-8AFC9D081DD0}" type="datetimeFigureOut">
              <a:rPr lang="ru-RU" smtClean="0"/>
              <a:pPr/>
              <a:t>13.08.2015</a:t>
            </a:fld>
            <a:endParaRPr lang="ru-RU"/>
          </a:p>
        </p:txBody>
      </p:sp>
      <p:sp>
        <p:nvSpPr>
          <p:cNvPr id="13726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3726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FE065478-157A-42F4-BE90-A232C6C11955}"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tjag.ru/articles/32517/002.gif"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tjag.ru/articles/32517/002.gif" TargetMode="Externa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tjag.ru/articles/32517/002.gif"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2929" y="-24"/>
            <a:ext cx="7290971" cy="2308324"/>
          </a:xfrm>
          <a:prstGeom prst="rect">
            <a:avLst/>
          </a:prstGeom>
        </p:spPr>
        <p:txBody>
          <a:bodyPr wrap="none">
            <a:spAutoFit/>
          </a:bodyPr>
          <a:lstStyle/>
          <a:p>
            <a:pPr algn="ctr"/>
            <a:r>
              <a:rPr lang="ru-RU" sz="7200" dirty="0" smtClean="0">
                <a:latin typeface="Times New Roman" pitchFamily="18" charset="0"/>
                <a:cs typeface="Times New Roman" pitchFamily="18" charset="0"/>
              </a:rPr>
              <a:t>СТАРТЫ </a:t>
            </a:r>
          </a:p>
          <a:p>
            <a:pPr algn="ctr"/>
            <a:r>
              <a:rPr lang="ru-RU" sz="7200" dirty="0" smtClean="0">
                <a:latin typeface="Times New Roman" pitchFamily="18" charset="0"/>
                <a:cs typeface="Times New Roman" pitchFamily="18" charset="0"/>
              </a:rPr>
              <a:t>в легкой атлетике.</a:t>
            </a:r>
            <a:endParaRPr lang="ru-RU" sz="7200" dirty="0">
              <a:latin typeface="Times New Roman" pitchFamily="18" charset="0"/>
              <a:cs typeface="Times New Roman" pitchFamily="18" charset="0"/>
            </a:endParaRPr>
          </a:p>
        </p:txBody>
      </p:sp>
      <p:pic>
        <p:nvPicPr>
          <p:cNvPr id="44038" name="Picture 6" descr="http://www.oreninform.ru/upload/iblock/27b/16.02%20ebtxxnqugandlismsy%203%20+.jpg"/>
          <p:cNvPicPr>
            <a:picLocks noChangeAspect="1" noChangeArrowheads="1"/>
          </p:cNvPicPr>
          <p:nvPr/>
        </p:nvPicPr>
        <p:blipFill>
          <a:blip r:embed="rId2"/>
          <a:srcRect/>
          <a:stretch>
            <a:fillRect/>
          </a:stretch>
        </p:blipFill>
        <p:spPr bwMode="auto">
          <a:xfrm>
            <a:off x="142844" y="2357430"/>
            <a:ext cx="4825080" cy="3214710"/>
          </a:xfrm>
          <a:prstGeom prst="rect">
            <a:avLst/>
          </a:prstGeom>
          <a:noFill/>
        </p:spPr>
      </p:pic>
      <p:pic>
        <p:nvPicPr>
          <p:cNvPr id="44036" name="Picture 4" descr="http://mirbega.ru/images/stories/atletika/2012_kubok_oblasti/229.jpg"/>
          <p:cNvPicPr>
            <a:picLocks noChangeAspect="1" noChangeArrowheads="1"/>
          </p:cNvPicPr>
          <p:nvPr/>
        </p:nvPicPr>
        <p:blipFill>
          <a:blip r:embed="rId3"/>
          <a:srcRect/>
          <a:stretch>
            <a:fillRect/>
          </a:stretch>
        </p:blipFill>
        <p:spPr bwMode="auto">
          <a:xfrm>
            <a:off x="4929190" y="4061764"/>
            <a:ext cx="4086434" cy="26533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69660"/>
          </a:xfrm>
          <a:prstGeom prst="rect">
            <a:avLst/>
          </a:prstGeom>
        </p:spPr>
        <p:txBody>
          <a:bodyPr wrap="square">
            <a:spAutoFit/>
          </a:bodyPr>
          <a:lstStyle/>
          <a:p>
            <a:r>
              <a:rPr lang="ru-RU" sz="2400" b="1" dirty="0" smtClean="0">
                <a:latin typeface="Times New Roman" pitchFamily="18" charset="0"/>
                <a:cs typeface="Times New Roman" pitchFamily="18" charset="0"/>
              </a:rPr>
              <a:t>Для быстрого выхода со старта применяется стартовый станок или колодки.</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три основных варианта:</a:t>
            </a:r>
            <a:endParaRPr lang="ru-RU" sz="2400" b="1" dirty="0">
              <a:latin typeface="Times New Roman" pitchFamily="18" charset="0"/>
              <a:cs typeface="Times New Roman" pitchFamily="18" charset="0"/>
            </a:endParaRPr>
          </a:p>
        </p:txBody>
      </p:sp>
      <p:pic>
        <p:nvPicPr>
          <p:cNvPr id="47106" name="Picture 2" descr="http://extra.globo.com/incoming/2528529-9a3-a59/w976h550/campeonato-mundial-atletismo-4.jpg"/>
          <p:cNvPicPr>
            <a:picLocks noChangeAspect="1" noChangeArrowheads="1"/>
          </p:cNvPicPr>
          <p:nvPr/>
        </p:nvPicPr>
        <p:blipFill>
          <a:blip r:embed="rId2"/>
          <a:srcRect/>
          <a:stretch>
            <a:fillRect/>
          </a:stretch>
        </p:blipFill>
        <p:spPr bwMode="auto">
          <a:xfrm>
            <a:off x="142844" y="857232"/>
            <a:ext cx="4081919" cy="2300262"/>
          </a:xfrm>
          <a:prstGeom prst="rect">
            <a:avLst/>
          </a:prstGeom>
          <a:noFill/>
        </p:spPr>
      </p:pic>
      <p:sp>
        <p:nvSpPr>
          <p:cNvPr id="4" name="Прямоугольник 3"/>
          <p:cNvSpPr/>
          <p:nvPr/>
        </p:nvSpPr>
        <p:spPr>
          <a:xfrm>
            <a:off x="0" y="3143248"/>
            <a:ext cx="3643338" cy="3077766"/>
          </a:xfrm>
          <a:prstGeom prst="rect">
            <a:avLst/>
          </a:prstGeom>
        </p:spPr>
        <p:txBody>
          <a:bodyPr wrap="square">
            <a:spAutoFit/>
          </a:bodyPr>
          <a:lstStyle/>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Они обеспечивают твердую опору для отталкивания, стабильность расстановки ног и углов наклона опорных площадок. В расположении стартовых колодок можно выделить </a:t>
            </a:r>
            <a:endParaRPr lang="ru-RU" sz="2200" dirty="0"/>
          </a:p>
        </p:txBody>
      </p:sp>
      <p:pic>
        <p:nvPicPr>
          <p:cNvPr id="5" name="Picture 4" descr="IMG_0001"/>
          <p:cNvPicPr>
            <a:picLocks noChangeAspect="1" noChangeArrowheads="1"/>
          </p:cNvPicPr>
          <p:nvPr/>
        </p:nvPicPr>
        <p:blipFill>
          <a:blip r:embed="rId3"/>
          <a:srcRect/>
          <a:stretch>
            <a:fillRect/>
          </a:stretch>
        </p:blipFill>
        <p:spPr bwMode="auto">
          <a:xfrm>
            <a:off x="3500430" y="3286124"/>
            <a:ext cx="5494882" cy="3571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9144000" cy="3477875"/>
          </a:xfrm>
          <a:prstGeom prst="rect">
            <a:avLst/>
          </a:prstGeom>
        </p:spPr>
        <p:txBody>
          <a:bodyPr wrap="square">
            <a:spAutoFit/>
          </a:bodyPr>
          <a:lstStyle/>
          <a:p>
            <a:pPr marL="342900" indent="-342900">
              <a:buFontTx/>
              <a:buAutoNum type="arabicPeriod"/>
            </a:pPr>
            <a:r>
              <a:rPr lang="ru-RU" sz="2200" dirty="0" smtClean="0">
                <a:latin typeface="Times New Roman" pitchFamily="18" charset="0"/>
                <a:cs typeface="Times New Roman" pitchFamily="18" charset="0"/>
              </a:rPr>
              <a:t>При «обычном» старте передняя колодка устанавливается на расстоянии 1-1,5 стопы спортсмена от стартовой линии, а задняя колодка - на расстоянии длины голени (около 2 стоп) от передней колодки;</a:t>
            </a:r>
          </a:p>
          <a:p>
            <a:pPr marL="342900" indent="-342900">
              <a:buFontTx/>
              <a:buAutoNum type="arabicPeriod"/>
            </a:pPr>
            <a:r>
              <a:rPr lang="ru-RU" sz="2200" dirty="0" smtClean="0">
                <a:latin typeface="Times New Roman" pitchFamily="18" charset="0"/>
                <a:cs typeface="Times New Roman" pitchFamily="18" charset="0"/>
              </a:rPr>
              <a:t>При «растянутом» старте бегуны сокращают расстояние между колодками до 1 стопы и менее, расстояние от стартовой линии до передней колодки составляет около 2 стоп спортсмена;</a:t>
            </a:r>
          </a:p>
          <a:p>
            <a:pPr marL="342900" indent="-342900">
              <a:buFontTx/>
              <a:buAutoNum type="arabicPeriod"/>
            </a:pPr>
            <a:r>
              <a:rPr lang="ru-RU" sz="2200" dirty="0" smtClean="0">
                <a:latin typeface="Times New Roman" pitchFamily="18" charset="0"/>
                <a:cs typeface="Times New Roman" pitchFamily="18" charset="0"/>
              </a:rPr>
              <a:t>При « сближенном» старте расстояние между колодками так -же сокращается</a:t>
            </a:r>
            <a:r>
              <a:rPr lang="en-US"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до 1 стопы и менее, но расстояние от стартовой линии до передней колодки составляет 1-1,5 длины стопы спортсмена.</a:t>
            </a:r>
            <a:endParaRPr lang="ru-RU" sz="2200" dirty="0">
              <a:latin typeface="Times New Roman" pitchFamily="18" charset="0"/>
              <a:cs typeface="Times New Roman" pitchFamily="18" charset="0"/>
            </a:endParaRPr>
          </a:p>
        </p:txBody>
      </p:sp>
      <p:pic>
        <p:nvPicPr>
          <p:cNvPr id="3" name="Picture 7" descr="IMG_0002"/>
          <p:cNvPicPr>
            <a:picLocks noChangeAspect="1" noChangeArrowheads="1"/>
          </p:cNvPicPr>
          <p:nvPr/>
        </p:nvPicPr>
        <p:blipFill>
          <a:blip r:embed="rId2"/>
          <a:srcRect/>
          <a:stretch>
            <a:fillRect/>
          </a:stretch>
        </p:blipFill>
        <p:spPr bwMode="auto">
          <a:xfrm>
            <a:off x="1500166" y="3473450"/>
            <a:ext cx="5834062" cy="33845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IMG_0003"/>
          <p:cNvPicPr>
            <a:picLocks noChangeAspect="1" noChangeArrowheads="1"/>
          </p:cNvPicPr>
          <p:nvPr/>
        </p:nvPicPr>
        <p:blipFill>
          <a:blip r:embed="rId2"/>
          <a:srcRect/>
          <a:stretch>
            <a:fillRect/>
          </a:stretch>
        </p:blipFill>
        <p:spPr bwMode="auto">
          <a:xfrm>
            <a:off x="571472" y="1643050"/>
            <a:ext cx="8146359" cy="4071966"/>
          </a:xfrm>
          <a:prstGeom prst="rect">
            <a:avLst/>
          </a:prstGeom>
          <a:noFill/>
          <a:ln w="9525">
            <a:noFill/>
            <a:miter lim="800000"/>
            <a:headEnd/>
            <a:tailEnd/>
          </a:ln>
        </p:spPr>
      </p:pic>
      <p:sp>
        <p:nvSpPr>
          <p:cNvPr id="3" name="Прямоугольник 2"/>
          <p:cNvSpPr/>
          <p:nvPr/>
        </p:nvSpPr>
        <p:spPr>
          <a:xfrm>
            <a:off x="642910" y="285728"/>
            <a:ext cx="7263976" cy="1200329"/>
          </a:xfrm>
          <a:prstGeom prst="rect">
            <a:avLst/>
          </a:prstGeom>
        </p:spPr>
        <p:txBody>
          <a:bodyPr wrap="none">
            <a:spAutoFit/>
          </a:bodyPr>
          <a:lstStyle/>
          <a:p>
            <a:pPr algn="ctr"/>
            <a:r>
              <a:rPr lang="ru-RU" sz="3600" dirty="0" smtClean="0">
                <a:latin typeface="Times New Roman" pitchFamily="18" charset="0"/>
                <a:cs typeface="Times New Roman" pitchFamily="18" charset="0"/>
              </a:rPr>
              <a:t>Последовательность движений при </a:t>
            </a:r>
          </a:p>
          <a:p>
            <a:pPr algn="ctr"/>
            <a:r>
              <a:rPr lang="ru-RU" sz="3600" dirty="0" smtClean="0">
                <a:latin typeface="Times New Roman" pitchFamily="18" charset="0"/>
                <a:cs typeface="Times New Roman" pitchFamily="18" charset="0"/>
              </a:rPr>
              <a:t>выполнении команды «На СТАРТ!»</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команде </a:t>
            </a:r>
            <a:r>
              <a:rPr kumimoji="0" lang="ru-RU" sz="2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«На старт!»</a:t>
            </a:r>
            <a:r>
              <a:rPr kumimoji="0" lang="ru-RU" sz="2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бегун опирается стопами ног в колодки, руки ставит к линии старта, опускается на колено сзади стоящей ноги, т.е. занимает </a:t>
            </a:r>
            <a:r>
              <a:rPr kumimoji="0" lang="ru-RU"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пятиопорное</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положение. Голова продолжает вертикаль туловища, спина ровная или чуть полукруглая, руки, выпрямленные в локтевых суставах, располагаются чуть шире плеч или в пределах двойной ширины плеч. Взгляд направлен на расстояние 1 м за стартовую линию. Кисти рук опираются на большой и указательный пальцы, кисть параллельна линии старта. Стопы опираются на поверхность колодок так, чтобы носок шиповок касался поверхности дорожки</a:t>
            </a:r>
          </a:p>
        </p:txBody>
      </p:sp>
      <p:pic>
        <p:nvPicPr>
          <p:cNvPr id="3" name="Рисунок 2"/>
          <p:cNvPicPr/>
          <p:nvPr/>
        </p:nvPicPr>
        <p:blipFill>
          <a:blip r:embed="rId2"/>
          <a:srcRect/>
          <a:stretch>
            <a:fillRect/>
          </a:stretch>
        </p:blipFill>
        <p:spPr bwMode="auto">
          <a:xfrm>
            <a:off x="2285984" y="3143248"/>
            <a:ext cx="3786214" cy="3214686"/>
          </a:xfrm>
          <a:prstGeom prst="rect">
            <a:avLst/>
          </a:prstGeom>
          <a:noFill/>
          <a:ln w="9525">
            <a:noFill/>
            <a:miter lim="800000"/>
            <a:headEnd/>
            <a:tailEnd/>
          </a:ln>
        </p:spPr>
      </p:pic>
      <p:sp>
        <p:nvSpPr>
          <p:cNvPr id="4" name="Прямоугольник 3"/>
          <p:cNvSpPr/>
          <p:nvPr/>
        </p:nvSpPr>
        <p:spPr>
          <a:xfrm>
            <a:off x="1928794" y="6488668"/>
            <a:ext cx="4614661" cy="369332"/>
          </a:xfrm>
          <a:prstGeom prst="rect">
            <a:avLst/>
          </a:prstGeom>
        </p:spPr>
        <p:txBody>
          <a:bodyPr wrap="none">
            <a:spAutoFit/>
          </a:bodyPr>
          <a:lstStyle/>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Положение бегуна по команде: – «На старт!»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2462213"/>
          </a:xfrm>
          <a:prstGeom prst="rect">
            <a:avLst/>
          </a:prstGeom>
        </p:spPr>
        <p:txBody>
          <a:bodyPr wrap="square">
            <a:spAutoFit/>
          </a:bodyPr>
          <a:lstStyle/>
          <a:p>
            <a:r>
              <a:rPr lang="ru-RU" sz="2200" dirty="0" smtClean="0">
                <a:latin typeface="Times New Roman" pitchFamily="18" charset="0"/>
                <a:cs typeface="Times New Roman" pitchFamily="18" charset="0"/>
              </a:rPr>
              <a:t>По команде: </a:t>
            </a:r>
            <a:r>
              <a:rPr lang="ru-RU" sz="2200" dirty="0" smtClean="0">
                <a:solidFill>
                  <a:srgbClr val="FF0000"/>
                </a:solidFill>
                <a:latin typeface="Times New Roman" pitchFamily="18" charset="0"/>
                <a:cs typeface="Times New Roman" pitchFamily="18" charset="0"/>
              </a:rPr>
              <a:t>«Внимание!» </a:t>
            </a:r>
            <a:r>
              <a:rPr lang="ru-RU" sz="2200" dirty="0" smtClean="0">
                <a:latin typeface="Times New Roman" pitchFamily="18" charset="0"/>
                <a:cs typeface="Times New Roman" pitchFamily="18" charset="0"/>
              </a:rPr>
              <a:t>бегун отрывает колено сзади стоящей ноги от опоры, поднимая таз. Обычно высота подъема таза находится на 7–15 см выше уровня плеч. Плечи выдвигаются несколько вперед, чуть за линию старта. Бегун опирается на руки и колодки. Важно, чтобы спортсмен давил на колодки, ожидая стартовую команду. Переходить из положения «На старт!» в положение «Внимание!» следует плавно. Затем надо прекратить всякие движения, ожидая выстрела или команды: «Марш!».</a:t>
            </a:r>
            <a:endParaRPr lang="ru-RU" sz="2200" dirty="0">
              <a:latin typeface="Times New Roman" pitchFamily="18" charset="0"/>
              <a:cs typeface="Times New Roman" pitchFamily="18" charset="0"/>
            </a:endParaRPr>
          </a:p>
        </p:txBody>
      </p:sp>
      <p:pic>
        <p:nvPicPr>
          <p:cNvPr id="9" name="Рисунок 8"/>
          <p:cNvPicPr/>
          <p:nvPr/>
        </p:nvPicPr>
        <p:blipFill>
          <a:blip r:embed="rId2"/>
          <a:srcRect/>
          <a:stretch>
            <a:fillRect/>
          </a:stretch>
        </p:blipFill>
        <p:spPr bwMode="auto">
          <a:xfrm>
            <a:off x="1857356" y="2428868"/>
            <a:ext cx="4644235" cy="3559023"/>
          </a:xfrm>
          <a:prstGeom prst="rect">
            <a:avLst/>
          </a:prstGeom>
          <a:noFill/>
          <a:ln w="9525">
            <a:noFill/>
            <a:miter lim="800000"/>
            <a:headEnd/>
            <a:tailEnd/>
          </a:ln>
        </p:spPr>
      </p:pic>
      <p:sp>
        <p:nvSpPr>
          <p:cNvPr id="50183" name="Rectangle 7"/>
          <p:cNvSpPr>
            <a:spLocks noChangeArrowheads="1"/>
          </p:cNvSpPr>
          <p:nvPr/>
        </p:nvSpPr>
        <p:spPr bwMode="auto">
          <a:xfrm>
            <a:off x="1357290" y="6215082"/>
            <a:ext cx="635798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Положение бегуна по команде: – «Внимание!»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123658"/>
          </a:xfrm>
          <a:prstGeom prst="rect">
            <a:avLst/>
          </a:prstGeom>
        </p:spPr>
        <p:txBody>
          <a:bodyPr wrap="square">
            <a:spAutoFit/>
          </a:bodyPr>
          <a:lstStyle/>
          <a:p>
            <a:r>
              <a:rPr lang="ru-RU" sz="2200" dirty="0" smtClean="0">
                <a:latin typeface="Times New Roman" pitchFamily="18" charset="0"/>
                <a:cs typeface="Times New Roman" pitchFamily="18" charset="0"/>
              </a:rPr>
              <a:t>После выстрела, свистка или команды голосом: </a:t>
            </a:r>
            <a:r>
              <a:rPr lang="ru-RU" sz="2200" dirty="0" smtClean="0">
                <a:solidFill>
                  <a:srgbClr val="FF0000"/>
                </a:solidFill>
                <a:latin typeface="Times New Roman" pitchFamily="18" charset="0"/>
                <a:cs typeface="Times New Roman" pitchFamily="18" charset="0"/>
              </a:rPr>
              <a:t>«Марш!» </a:t>
            </a:r>
            <a:r>
              <a:rPr lang="ru-RU" sz="2200" dirty="0" smtClean="0">
                <a:latin typeface="Times New Roman" pitchFamily="18" charset="0"/>
                <a:cs typeface="Times New Roman" pitchFamily="18" charset="0"/>
              </a:rPr>
              <a:t>ученик отрывает руки от дорожки и одновременно отталкивается от колодок. Первой от колодки отрывается сзади стоящая нога, которая выносится вперед и слегка внутрь бедром. Чтобы сократить время и путь прохождения стопы от колодки до места ее постановки на грунт, первый шаг должен быть стелющимся, т.е. проносить стопу нужно возможно ближе к земле.</a:t>
            </a:r>
            <a:endParaRPr lang="ru-RU" sz="2200" dirty="0">
              <a:latin typeface="Times New Roman" pitchFamily="18" charset="0"/>
              <a:cs typeface="Times New Roman" pitchFamily="18" charset="0"/>
            </a:endParaRPr>
          </a:p>
        </p:txBody>
      </p:sp>
      <p:pic>
        <p:nvPicPr>
          <p:cNvPr id="6" name="Рисунок 5"/>
          <p:cNvPicPr/>
          <p:nvPr/>
        </p:nvPicPr>
        <p:blipFill>
          <a:blip r:embed="rId2"/>
          <a:srcRect/>
          <a:stretch>
            <a:fillRect/>
          </a:stretch>
        </p:blipFill>
        <p:spPr bwMode="auto">
          <a:xfrm>
            <a:off x="4071934" y="4572008"/>
            <a:ext cx="4958102" cy="2065776"/>
          </a:xfrm>
          <a:prstGeom prst="rect">
            <a:avLst/>
          </a:prstGeom>
          <a:noFill/>
          <a:ln w="9525">
            <a:noFill/>
            <a:miter lim="800000"/>
            <a:headEnd/>
            <a:tailEnd/>
          </a:ln>
        </p:spPr>
      </p:pic>
      <p:pic>
        <p:nvPicPr>
          <p:cNvPr id="7" name="Рисунок 6"/>
          <p:cNvPicPr/>
          <p:nvPr/>
        </p:nvPicPr>
        <p:blipFill>
          <a:blip r:embed="rId3"/>
          <a:srcRect/>
          <a:stretch>
            <a:fillRect/>
          </a:stretch>
        </p:blipFill>
        <p:spPr bwMode="auto">
          <a:xfrm>
            <a:off x="428596" y="2357430"/>
            <a:ext cx="3429024" cy="2571768"/>
          </a:xfrm>
          <a:prstGeom prst="rect">
            <a:avLst/>
          </a:prstGeom>
          <a:noFill/>
          <a:ln w="9525">
            <a:noFill/>
            <a:miter lim="800000"/>
            <a:headEnd/>
            <a:tailEnd/>
          </a:ln>
        </p:spPr>
      </p:pic>
      <p:sp>
        <p:nvSpPr>
          <p:cNvPr id="55300" name="Rectangle 4"/>
          <p:cNvSpPr>
            <a:spLocks noChangeArrowheads="1"/>
          </p:cNvSpPr>
          <p:nvPr/>
        </p:nvSpPr>
        <p:spPr bwMode="auto">
          <a:xfrm>
            <a:off x="3929058" y="2714620"/>
            <a:ext cx="47863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Положение бегуна при отталкивании от передней колодки после команды «Марш!»</a:t>
            </a:r>
            <a:endParaRPr kumimoji="0" lang="ru-RU" sz="1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2668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Начало бега с низкого старта. Правильное и стремительное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kk.docdat.com/pars_docs/refs/377/376509/376509_html_623eb74a.gif"/>
          <p:cNvPicPr/>
          <p:nvPr/>
        </p:nvPicPr>
        <p:blipFill>
          <a:blip r:embed="rId2"/>
          <a:srcRect/>
          <a:stretch>
            <a:fillRect/>
          </a:stretch>
        </p:blipFill>
        <p:spPr bwMode="auto">
          <a:xfrm>
            <a:off x="1142976" y="1142984"/>
            <a:ext cx="6429420" cy="44291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1" descr="http://fs.nashaucheba.ru/tw_files2/urls_3/1727/d-1726087/1726087_html_m498a5212.jpg">
            <a:hlinkClick r:id="rId2"/>
          </p:cNvPr>
          <p:cNvPicPr>
            <a:picLocks noChangeAspect="1" noChangeArrowheads="1"/>
          </p:cNvPicPr>
          <p:nvPr/>
        </p:nvPicPr>
        <p:blipFill>
          <a:blip r:embed="rId3"/>
          <a:srcRect/>
          <a:stretch>
            <a:fillRect/>
          </a:stretch>
        </p:blipFill>
        <p:spPr bwMode="auto">
          <a:xfrm>
            <a:off x="285720" y="1478193"/>
            <a:ext cx="2000264" cy="1450741"/>
          </a:xfrm>
          <a:prstGeom prst="rect">
            <a:avLst/>
          </a:prstGeom>
          <a:noFill/>
        </p:spPr>
      </p:pic>
      <p:pic>
        <p:nvPicPr>
          <p:cNvPr id="53249" name="Рисунок 2" descr="http://fs.nashaucheba.ru/tw_files2/urls_3/1727/d-1726087/1726087_html_5d5907d.jpg">
            <a:hlinkClick r:id="rId2"/>
          </p:cNvPr>
          <p:cNvPicPr>
            <a:picLocks noChangeAspect="1" noChangeArrowheads="1"/>
          </p:cNvPicPr>
          <p:nvPr/>
        </p:nvPicPr>
        <p:blipFill>
          <a:blip r:embed="rId4"/>
          <a:srcRect/>
          <a:stretch>
            <a:fillRect/>
          </a:stretch>
        </p:blipFill>
        <p:spPr bwMode="auto">
          <a:xfrm>
            <a:off x="285720" y="3357562"/>
            <a:ext cx="2000264" cy="1349015"/>
          </a:xfrm>
          <a:prstGeom prst="rect">
            <a:avLst/>
          </a:prstGeom>
          <a:noFill/>
        </p:spPr>
      </p:pic>
      <p:sp>
        <p:nvSpPr>
          <p:cNvPr id="53251" name="Rectangle 3"/>
          <p:cNvSpPr>
            <a:spLocks noChangeArrowheads="1"/>
          </p:cNvSpPr>
          <p:nvPr/>
        </p:nvSpPr>
        <p:spPr bwMode="auto">
          <a:xfrm>
            <a:off x="2357422" y="1142984"/>
            <a:ext cx="6786578"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Голова закинута назад, потому что ученик смотрит в направлении финиша – спина прогибается. </a:t>
            </a:r>
            <a:b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2" name="Rectangle 4"/>
          <p:cNvSpPr>
            <a:spLocks noChangeArrowheads="1"/>
          </p:cNvSpPr>
          <p:nvPr/>
        </p:nvSpPr>
        <p:spPr bwMode="auto">
          <a:xfrm>
            <a:off x="2428860" y="3286124"/>
            <a:ext cx="6572296" cy="1184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Руки не выпрямлены – центр тяжести сдвинут назад. </a:t>
            </a:r>
            <a:b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0"/>
            <a:ext cx="9144000" cy="1200329"/>
          </a:xfrm>
          <a:prstGeom prst="rect">
            <a:avLst/>
          </a:prstGeom>
        </p:spPr>
        <p:txBody>
          <a:bodyPr wrap="square">
            <a:spAutoFit/>
          </a:bodyPr>
          <a:lstStyle/>
          <a:p>
            <a:pPr algn="ct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ОШИБКИ, ДОПУСКАЕМЫЕ ПРИ ВЫПОЛНЕНИИ НИЗКОГО СТАРТА</a:t>
            </a:r>
            <a:endParaRPr lang="ru-RU" sz="3600" dirty="0">
              <a:latin typeface="Times New Roman" pitchFamily="18" charset="0"/>
              <a:cs typeface="Times New Roman" pitchFamily="18" charset="0"/>
            </a:endParaRPr>
          </a:p>
        </p:txBody>
      </p:sp>
      <p:sp>
        <p:nvSpPr>
          <p:cNvPr id="8" name="Прямоугольник 7"/>
          <p:cNvSpPr/>
          <p:nvPr/>
        </p:nvSpPr>
        <p:spPr>
          <a:xfrm>
            <a:off x="2643174" y="5199419"/>
            <a:ext cx="6500826" cy="1015663"/>
          </a:xfrm>
          <a:prstGeom prst="rect">
            <a:avLst/>
          </a:prstGeom>
        </p:spPr>
        <p:txBody>
          <a:bodyPr wrap="square">
            <a:spAutoFit/>
          </a:bodyPr>
          <a:lstStyle/>
          <a:p>
            <a:r>
              <a:rPr lang="ru-RU" sz="2000" dirty="0">
                <a:latin typeface="Times New Roman" pitchFamily="18" charset="0"/>
                <a:cs typeface="Times New Roman" pitchFamily="18" charset="0"/>
              </a:rPr>
              <a:t>Руки опираются, под углом – тяжесть тела чрезмерно переносится назад.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9" name="Рисунок 8" descr="http://fs.nashaucheba.ru/tw_files2/urls_3/1727/d-1726087/1726087_html_5e5ff653.jpg">
            <a:hlinkClick r:id="rId2" tgtFrame="&quot;_blank&quot;"/>
          </p:cNvPr>
          <p:cNvPicPr/>
          <p:nvPr/>
        </p:nvPicPr>
        <p:blipFill>
          <a:blip r:embed="rId5" cstate="print"/>
          <a:srcRect/>
          <a:stretch>
            <a:fillRect/>
          </a:stretch>
        </p:blipFill>
        <p:spPr bwMode="auto">
          <a:xfrm>
            <a:off x="285720" y="5000636"/>
            <a:ext cx="2000264" cy="14287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Рисунок 4" descr="http://fs.nashaucheba.ru/tw_files2/urls_3/1727/d-1726087/1726087_html_m5172db32.jpg">
            <a:hlinkClick r:id="rId2"/>
          </p:cNvPr>
          <p:cNvPicPr>
            <a:picLocks noChangeAspect="1" noChangeArrowheads="1"/>
          </p:cNvPicPr>
          <p:nvPr/>
        </p:nvPicPr>
        <p:blipFill>
          <a:blip r:embed="rId3"/>
          <a:srcRect/>
          <a:stretch>
            <a:fillRect/>
          </a:stretch>
        </p:blipFill>
        <p:spPr bwMode="auto">
          <a:xfrm>
            <a:off x="142844" y="1785926"/>
            <a:ext cx="1928826" cy="1514175"/>
          </a:xfrm>
          <a:prstGeom prst="rect">
            <a:avLst/>
          </a:prstGeom>
          <a:noFill/>
        </p:spPr>
      </p:pic>
      <p:pic>
        <p:nvPicPr>
          <p:cNvPr id="58370" name="Рисунок 5" descr="http://fs.nashaucheba.ru/tw_files2/urls_3/1727/d-1726087/1726087_html_m3b62e0fa.jpg">
            <a:hlinkClick r:id="rId2"/>
          </p:cNvPr>
          <p:cNvPicPr>
            <a:picLocks noChangeAspect="1" noChangeArrowheads="1"/>
          </p:cNvPicPr>
          <p:nvPr/>
        </p:nvPicPr>
        <p:blipFill>
          <a:blip r:embed="rId4"/>
          <a:srcRect/>
          <a:stretch>
            <a:fillRect/>
          </a:stretch>
        </p:blipFill>
        <p:spPr bwMode="auto">
          <a:xfrm>
            <a:off x="198291" y="214290"/>
            <a:ext cx="1873379" cy="1357322"/>
          </a:xfrm>
          <a:prstGeom prst="rect">
            <a:avLst/>
          </a:prstGeom>
          <a:noFill/>
        </p:spPr>
      </p:pic>
      <p:pic>
        <p:nvPicPr>
          <p:cNvPr id="58369" name="Рисунок 6" descr="http://fs.nashaucheba.ru/tw_files2/urls_3/1727/d-1726087/1726087_html_m51b4e8bc.jpg">
            <a:hlinkClick r:id="rId2"/>
          </p:cNvPr>
          <p:cNvPicPr>
            <a:picLocks noChangeAspect="1" noChangeArrowheads="1"/>
          </p:cNvPicPr>
          <p:nvPr/>
        </p:nvPicPr>
        <p:blipFill>
          <a:blip r:embed="rId5"/>
          <a:srcRect/>
          <a:stretch>
            <a:fillRect/>
          </a:stretch>
        </p:blipFill>
        <p:spPr bwMode="auto">
          <a:xfrm>
            <a:off x="142844" y="3500438"/>
            <a:ext cx="1883365" cy="1357322"/>
          </a:xfrm>
          <a:prstGeom prst="rect">
            <a:avLst/>
          </a:prstGeom>
          <a:noFill/>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Спина прогибается.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2285984" y="1714488"/>
            <a:ext cx="592935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Ученик «сидит», слишком отклонив туловище назад.</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4" name="Rectangle 6"/>
          <p:cNvSpPr>
            <a:spLocks noChangeArrowheads="1"/>
          </p:cNvSpPr>
          <p:nvPr/>
        </p:nvSpPr>
        <p:spPr bwMode="auto">
          <a:xfrm>
            <a:off x="2357422" y="214290"/>
            <a:ext cx="6143636" cy="1184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Таз поднят очень высоко – ноги почти выпрямлены. </a:t>
            </a:r>
            <a:b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5" name="Rectangle 7"/>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571736" y="5429264"/>
            <a:ext cx="5929338" cy="707886"/>
          </a:xfrm>
          <a:prstGeom prst="rect">
            <a:avLst/>
          </a:prstGeom>
        </p:spPr>
        <p:txBody>
          <a:bodyPr wrap="square">
            <a:spAutoFit/>
          </a:bodyPr>
          <a:lstStyle/>
          <a:p>
            <a:r>
              <a:rPr lang="ru-RU" sz="2000" dirty="0">
                <a:latin typeface="Times New Roman" pitchFamily="18" charset="0"/>
                <a:cs typeface="Times New Roman" pitchFamily="18" charset="0"/>
              </a:rPr>
              <a:t>Ученик слишком сильно опирается на руки.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10" name="Прямоугольник 9"/>
          <p:cNvSpPr/>
          <p:nvPr/>
        </p:nvSpPr>
        <p:spPr>
          <a:xfrm>
            <a:off x="2285984" y="3643314"/>
            <a:ext cx="6858016" cy="400110"/>
          </a:xfrm>
          <a:prstGeom prst="rect">
            <a:avLst/>
          </a:prstGeom>
        </p:spPr>
        <p:txBody>
          <a:bodyPr wrap="square">
            <a:spAutoFit/>
          </a:bodyPr>
          <a:lstStyle/>
          <a:p>
            <a:r>
              <a:rPr lang="ru-RU" sz="2000" dirty="0">
                <a:latin typeface="Times New Roman" pitchFamily="18" charset="0"/>
                <a:cs typeface="Times New Roman" pitchFamily="18" charset="0"/>
              </a:rPr>
              <a:t>Таз поднят очень высоко – ноги почти выпрямлены. </a:t>
            </a:r>
          </a:p>
        </p:txBody>
      </p:sp>
      <p:pic>
        <p:nvPicPr>
          <p:cNvPr id="11" name="Рисунок 10" descr="http://fs.nashaucheba.ru/tw_files2/urls_3/1727/d-1726087/1726087_html_m5bdb06f9.jpg">
            <a:hlinkClick r:id="rId2" tgtFrame="&quot;_blank&quot;"/>
          </p:cNvPr>
          <p:cNvPicPr/>
          <p:nvPr/>
        </p:nvPicPr>
        <p:blipFill>
          <a:blip r:embed="rId6" cstate="print"/>
          <a:srcRect/>
          <a:stretch>
            <a:fillRect/>
          </a:stretch>
        </p:blipFill>
        <p:spPr bwMode="auto">
          <a:xfrm>
            <a:off x="142844" y="5143512"/>
            <a:ext cx="1857388" cy="150019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8" descr="http://fs.nashaucheba.ru/tw_files2/urls_3/1727/d-1726087/1726087_html_m2c893cb6.jpg">
            <a:hlinkClick r:id="rId2"/>
          </p:cNvPr>
          <p:cNvPicPr>
            <a:picLocks noChangeAspect="1" noChangeArrowheads="1"/>
          </p:cNvPicPr>
          <p:nvPr/>
        </p:nvPicPr>
        <p:blipFill>
          <a:blip r:embed="rId3"/>
          <a:srcRect/>
          <a:stretch>
            <a:fillRect/>
          </a:stretch>
        </p:blipFill>
        <p:spPr bwMode="auto">
          <a:xfrm>
            <a:off x="214282" y="642918"/>
            <a:ext cx="2071702" cy="1500198"/>
          </a:xfrm>
          <a:prstGeom prst="rect">
            <a:avLst/>
          </a:prstGeom>
          <a:noFill/>
        </p:spPr>
      </p:pic>
      <p:pic>
        <p:nvPicPr>
          <p:cNvPr id="3" name="Рисунок 9" descr="http://fs.nashaucheba.ru/tw_files2/urls_3/1727/d-1726087/1726087_html_m2abca462.jpg">
            <a:hlinkClick r:id="rId2"/>
          </p:cNvPr>
          <p:cNvPicPr>
            <a:picLocks noChangeAspect="1" noChangeArrowheads="1"/>
          </p:cNvPicPr>
          <p:nvPr/>
        </p:nvPicPr>
        <p:blipFill>
          <a:blip r:embed="rId4"/>
          <a:srcRect/>
          <a:stretch>
            <a:fillRect/>
          </a:stretch>
        </p:blipFill>
        <p:spPr bwMode="auto">
          <a:xfrm>
            <a:off x="214282" y="2714620"/>
            <a:ext cx="2071702" cy="1643074"/>
          </a:xfrm>
          <a:prstGeom prst="rect">
            <a:avLst/>
          </a:prstGeom>
          <a:noFill/>
        </p:spPr>
      </p:pic>
      <p:pic>
        <p:nvPicPr>
          <p:cNvPr id="4" name="Рисунок 10" descr="http://fs.nashaucheba.ru/tw_files2/urls_3/1727/d-1726087/1726087_html_4a2bd138.jpg">
            <a:hlinkClick r:id="rId2"/>
          </p:cNvPr>
          <p:cNvPicPr>
            <a:picLocks noChangeAspect="1" noChangeArrowheads="1"/>
          </p:cNvPicPr>
          <p:nvPr/>
        </p:nvPicPr>
        <p:blipFill>
          <a:blip r:embed="rId5"/>
          <a:srcRect/>
          <a:stretch>
            <a:fillRect/>
          </a:stretch>
        </p:blipFill>
        <p:spPr bwMode="auto">
          <a:xfrm>
            <a:off x="214282" y="4786322"/>
            <a:ext cx="2071701" cy="1714512"/>
          </a:xfrm>
          <a:prstGeom prst="rect">
            <a:avLst/>
          </a:prstGeom>
          <a:noFill/>
        </p:spPr>
      </p:pic>
      <p:sp>
        <p:nvSpPr>
          <p:cNvPr id="5" name="Прямоугольник 4"/>
          <p:cNvSpPr/>
          <p:nvPr/>
        </p:nvSpPr>
        <p:spPr>
          <a:xfrm>
            <a:off x="2571736" y="857232"/>
            <a:ext cx="6215074" cy="1015663"/>
          </a:xfrm>
          <a:prstGeom prst="rect">
            <a:avLst/>
          </a:prstGeom>
        </p:spPr>
        <p:txBody>
          <a:bodyPr wrap="square">
            <a:spAutoFit/>
          </a:bodyPr>
          <a:lstStyle/>
          <a:p>
            <a:r>
              <a:rPr lang="ru-RU" sz="2000" dirty="0">
                <a:latin typeface="Times New Roman" pitchFamily="18" charset="0"/>
                <a:cs typeface="Times New Roman" pitchFamily="18" charset="0"/>
              </a:rPr>
              <a:t>Выпрямление произошло до того, как ноги сделали первое движение.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6" name="Прямоугольник 5"/>
          <p:cNvSpPr/>
          <p:nvPr/>
        </p:nvSpPr>
        <p:spPr>
          <a:xfrm>
            <a:off x="2643174" y="3214686"/>
            <a:ext cx="5500710" cy="400110"/>
          </a:xfrm>
          <a:prstGeom prst="rect">
            <a:avLst/>
          </a:prstGeom>
        </p:spPr>
        <p:txBody>
          <a:bodyPr wrap="square">
            <a:spAutoFit/>
          </a:bodyPr>
          <a:lstStyle/>
          <a:p>
            <a:r>
              <a:rPr lang="ru-RU" sz="2000" dirty="0">
                <a:latin typeface="Times New Roman" pitchFamily="18" charset="0"/>
                <a:cs typeface="Times New Roman" pitchFamily="18" charset="0"/>
              </a:rPr>
              <a:t>Маховая нога поднимается чрезмерно высоко</a:t>
            </a:r>
          </a:p>
        </p:txBody>
      </p:sp>
      <p:sp>
        <p:nvSpPr>
          <p:cNvPr id="7" name="Прямоугольник 6"/>
          <p:cNvSpPr/>
          <p:nvPr/>
        </p:nvSpPr>
        <p:spPr>
          <a:xfrm>
            <a:off x="3071802" y="5357826"/>
            <a:ext cx="4092402" cy="400110"/>
          </a:xfrm>
          <a:prstGeom prst="rect">
            <a:avLst/>
          </a:prstGeom>
        </p:spPr>
        <p:txBody>
          <a:bodyPr wrap="none">
            <a:spAutoFit/>
          </a:bodyPr>
          <a:lstStyle/>
          <a:p>
            <a:r>
              <a:rPr lang="ru-RU" sz="2000" dirty="0">
                <a:latin typeface="Times New Roman" pitchFamily="18" charset="0"/>
                <a:cs typeface="Times New Roman" pitchFamily="18" charset="0"/>
              </a:rPr>
              <a:t>Обе руки слишком отводятся назад</a:t>
            </a:r>
            <a:r>
              <a:rPr lang="ru-RU"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0"/>
            <a:ext cx="8465138" cy="830997"/>
          </a:xfrm>
          <a:prstGeom prst="rect">
            <a:avLst/>
          </a:prstGeom>
        </p:spPr>
        <p:txBody>
          <a:bodyPr wrap="none">
            <a:spAutoFit/>
          </a:bodyPr>
          <a:lstStyle/>
          <a:p>
            <a:r>
              <a:rPr lang="ru-RU" sz="4800" dirty="0">
                <a:latin typeface="Times New Roman" pitchFamily="18" charset="0"/>
                <a:cs typeface="Times New Roman" pitchFamily="18" charset="0"/>
              </a:rPr>
              <a:t>Т</a:t>
            </a:r>
            <a:r>
              <a:rPr lang="ru-RU" sz="4800" dirty="0" smtClean="0">
                <a:latin typeface="Times New Roman" pitchFamily="18" charset="0"/>
                <a:cs typeface="Times New Roman" pitchFamily="18" charset="0"/>
              </a:rPr>
              <a:t>ехника бега с высокого старта</a:t>
            </a:r>
            <a:r>
              <a:rPr lang="ru-RU" dirty="0" smtClean="0"/>
              <a:t>.</a:t>
            </a:r>
            <a:endParaRPr lang="ru-RU" dirty="0"/>
          </a:p>
        </p:txBody>
      </p:sp>
      <p:pic>
        <p:nvPicPr>
          <p:cNvPr id="41989" name="Picture 5"/>
          <p:cNvPicPr>
            <a:picLocks noChangeAspect="1" noChangeArrowheads="1"/>
          </p:cNvPicPr>
          <p:nvPr/>
        </p:nvPicPr>
        <p:blipFill>
          <a:blip r:embed="rId2" cstate="print"/>
          <a:srcRect/>
          <a:stretch>
            <a:fillRect/>
          </a:stretch>
        </p:blipFill>
        <p:spPr bwMode="auto">
          <a:xfrm>
            <a:off x="1357290" y="1071546"/>
            <a:ext cx="6286544" cy="3961557"/>
          </a:xfrm>
          <a:prstGeom prst="rect">
            <a:avLst/>
          </a:prstGeom>
          <a:noFill/>
          <a:ln w="9525">
            <a:noFill/>
            <a:miter lim="800000"/>
            <a:headEnd/>
            <a:tailEnd/>
          </a:ln>
          <a:effectLst/>
        </p:spPr>
      </p:pic>
      <p:sp>
        <p:nvSpPr>
          <p:cNvPr id="6" name="Rectangle 1"/>
          <p:cNvSpPr>
            <a:spLocks noChangeArrowheads="1"/>
          </p:cNvSpPr>
          <p:nvPr/>
        </p:nvSpPr>
        <p:spPr bwMode="auto">
          <a:xfrm>
            <a:off x="0" y="507207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Бег 30, 60, 100 м.</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Бег проводится по дорожкам стадиона или на любой ровной площадке с твердым покрытием. </a:t>
            </a:r>
            <a:b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Бег на 30 м выполняется с высокого старта, </a:t>
            </a:r>
            <a:b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бег на 60 и 100 м — с низкого или высокого старта. </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14290"/>
            <a:ext cx="8465138" cy="830997"/>
          </a:xfrm>
          <a:prstGeom prst="rect">
            <a:avLst/>
          </a:prstGeom>
        </p:spPr>
        <p:txBody>
          <a:bodyPr wrap="none">
            <a:spAutoFit/>
          </a:bodyPr>
          <a:lstStyle/>
          <a:p>
            <a:r>
              <a:rPr lang="ru-RU" sz="4800" dirty="0">
                <a:latin typeface="Times New Roman" pitchFamily="18" charset="0"/>
                <a:cs typeface="Times New Roman" pitchFamily="18" charset="0"/>
              </a:rPr>
              <a:t>Т</a:t>
            </a:r>
            <a:r>
              <a:rPr lang="ru-RU" sz="4800" dirty="0" smtClean="0">
                <a:latin typeface="Times New Roman" pitchFamily="18" charset="0"/>
                <a:cs typeface="Times New Roman" pitchFamily="18" charset="0"/>
              </a:rPr>
              <a:t>ехника бега с высокого старта</a:t>
            </a:r>
            <a:r>
              <a:rPr lang="ru-RU" dirty="0" smtClean="0"/>
              <a:t>.</a:t>
            </a:r>
            <a:endParaRPr lang="ru-RU" dirty="0"/>
          </a:p>
        </p:txBody>
      </p:sp>
      <p:sp>
        <p:nvSpPr>
          <p:cNvPr id="9" name="Прямоугольник 8"/>
          <p:cNvSpPr/>
          <p:nvPr/>
        </p:nvSpPr>
        <p:spPr>
          <a:xfrm>
            <a:off x="2286000" y="1582341"/>
            <a:ext cx="6572280" cy="3416320"/>
          </a:xfrm>
          <a:prstGeom prst="rect">
            <a:avLst/>
          </a:prstGeom>
        </p:spPr>
        <p:txBody>
          <a:bodyPr wrap="square">
            <a:spAutoFit/>
          </a:bodyPr>
          <a:lstStyle/>
          <a:p>
            <a:r>
              <a:rPr lang="ru-RU" sz="3200" dirty="0" smtClean="0">
                <a:latin typeface="Times New Roman" pitchFamily="18" charset="0"/>
                <a:cs typeface="Times New Roman" pitchFamily="18" charset="0"/>
              </a:rPr>
              <a:t>По команде: </a:t>
            </a:r>
            <a:r>
              <a:rPr lang="ru-RU" sz="3200" dirty="0" smtClean="0">
                <a:solidFill>
                  <a:srgbClr val="FF0000"/>
                </a:solidFill>
                <a:latin typeface="Times New Roman" pitchFamily="18" charset="0"/>
                <a:cs typeface="Times New Roman" pitchFamily="18" charset="0"/>
              </a:rPr>
              <a:t>«На старт!» </a:t>
            </a:r>
            <a:r>
              <a:rPr lang="ru-RU" sz="3200" dirty="0" smtClean="0">
                <a:latin typeface="Times New Roman" pitchFamily="18" charset="0"/>
                <a:cs typeface="Times New Roman" pitchFamily="18" charset="0"/>
              </a:rPr>
              <a:t>учащийся подходит к стартовой линии, ставит сильнейшую ногу</a:t>
            </a:r>
          </a:p>
          <a:p>
            <a:r>
              <a:rPr lang="ru-RU" sz="3200" dirty="0" smtClean="0">
                <a:latin typeface="Times New Roman" pitchFamily="18" charset="0"/>
                <a:cs typeface="Times New Roman" pitchFamily="18" charset="0"/>
              </a:rPr>
              <a:t>носком к линии, не переступая ее, другую отставляет назад, упираясь носком в грунт.</a:t>
            </a:r>
          </a:p>
          <a:p>
            <a:endParaRPr lang="ru-RU" sz="2400" dirty="0" smtClean="0">
              <a:latin typeface="Times New Roman" pitchFamily="18" charset="0"/>
              <a:cs typeface="Times New Roman" pitchFamily="18" charset="0"/>
            </a:endParaRPr>
          </a:p>
        </p:txBody>
      </p:sp>
      <p:pic>
        <p:nvPicPr>
          <p:cNvPr id="35845" name="Picture 5"/>
          <p:cNvPicPr>
            <a:picLocks noChangeAspect="1" noChangeArrowheads="1"/>
          </p:cNvPicPr>
          <p:nvPr/>
        </p:nvPicPr>
        <p:blipFill>
          <a:blip r:embed="rId2" cstate="print"/>
          <a:srcRect/>
          <a:stretch>
            <a:fillRect/>
          </a:stretch>
        </p:blipFill>
        <p:spPr bwMode="auto">
          <a:xfrm>
            <a:off x="142844" y="966775"/>
            <a:ext cx="1995232" cy="5891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57554" y="500042"/>
            <a:ext cx="5500726" cy="3046988"/>
          </a:xfrm>
          <a:prstGeom prst="rect">
            <a:avLst/>
          </a:prstGeom>
        </p:spPr>
        <p:txBody>
          <a:bodyPr wrap="square">
            <a:spAutoFit/>
          </a:bodyPr>
          <a:lstStyle/>
          <a:p>
            <a:r>
              <a:rPr lang="ru-RU" sz="3200" dirty="0" smtClean="0">
                <a:latin typeface="Times New Roman" pitchFamily="18" charset="0"/>
                <a:cs typeface="Times New Roman" pitchFamily="18" charset="0"/>
              </a:rPr>
              <a:t>Плечо и рука, разноименные выставленной вперед ноге, выносятся вперед, другая рука</a:t>
            </a:r>
          </a:p>
          <a:p>
            <a:r>
              <a:rPr lang="ru-RU" sz="3200" dirty="0" smtClean="0">
                <a:latin typeface="Times New Roman" pitchFamily="18" charset="0"/>
                <a:cs typeface="Times New Roman" pitchFamily="18" charset="0"/>
              </a:rPr>
              <a:t>отведена назад. </a:t>
            </a:r>
          </a:p>
          <a:p>
            <a:endParaRPr lang="ru-RU" sz="3200" dirty="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sp>
        <p:nvSpPr>
          <p:cNvPr id="4" name="Прямоугольник 3"/>
          <p:cNvSpPr/>
          <p:nvPr/>
        </p:nvSpPr>
        <p:spPr>
          <a:xfrm>
            <a:off x="3357554" y="3382408"/>
            <a:ext cx="5643602" cy="3046988"/>
          </a:xfrm>
          <a:prstGeom prst="rect">
            <a:avLst/>
          </a:prstGeom>
        </p:spPr>
        <p:txBody>
          <a:bodyPr wrap="square">
            <a:spAutoFit/>
          </a:bodyPr>
          <a:lstStyle/>
          <a:p>
            <a:r>
              <a:rPr lang="ru-RU" sz="3200" dirty="0" smtClean="0">
                <a:latin typeface="Times New Roman" pitchFamily="18" charset="0"/>
                <a:cs typeface="Times New Roman" pitchFamily="18" charset="0"/>
              </a:rPr>
              <a:t>По команде: </a:t>
            </a:r>
            <a:r>
              <a:rPr lang="ru-RU" sz="3200" dirty="0" smtClean="0">
                <a:solidFill>
                  <a:srgbClr val="FF0000"/>
                </a:solidFill>
                <a:latin typeface="Times New Roman" pitchFamily="18" charset="0"/>
                <a:cs typeface="Times New Roman" pitchFamily="18" charset="0"/>
              </a:rPr>
              <a:t>«Внимание!» </a:t>
            </a:r>
            <a:r>
              <a:rPr lang="ru-RU" sz="3200" dirty="0" smtClean="0">
                <a:latin typeface="Times New Roman" pitchFamily="18" charset="0"/>
                <a:cs typeface="Times New Roman" pitchFamily="18" charset="0"/>
              </a:rPr>
              <a:t>ученик сгибает обе ноги таким образом, чтобы вес тела</a:t>
            </a:r>
          </a:p>
          <a:p>
            <a:r>
              <a:rPr lang="ru-RU" sz="3200" dirty="0" smtClean="0">
                <a:latin typeface="Times New Roman" pitchFamily="18" charset="0"/>
                <a:cs typeface="Times New Roman" pitchFamily="18" charset="0"/>
              </a:rPr>
              <a:t>распределялся в направлении впереди стоящей ноги (туловище наклонено вперед).</a:t>
            </a:r>
            <a:endParaRPr lang="ru-RU" sz="3200" dirty="0">
              <a:latin typeface="Times New Roman" pitchFamily="18" charset="0"/>
              <a:cs typeface="Times New Roman" pitchFamily="18" charset="0"/>
            </a:endParaRPr>
          </a:p>
        </p:txBody>
      </p:sp>
      <p:pic>
        <p:nvPicPr>
          <p:cNvPr id="40963" name="Picture 3"/>
          <p:cNvPicPr>
            <a:picLocks noChangeAspect="1" noChangeArrowheads="1"/>
          </p:cNvPicPr>
          <p:nvPr/>
        </p:nvPicPr>
        <p:blipFill>
          <a:blip r:embed="rId2" cstate="print"/>
          <a:srcRect/>
          <a:stretch>
            <a:fillRect/>
          </a:stretch>
        </p:blipFill>
        <p:spPr bwMode="auto">
          <a:xfrm>
            <a:off x="120675" y="500042"/>
            <a:ext cx="3022565" cy="621510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00496" y="928670"/>
            <a:ext cx="5000660" cy="4524315"/>
          </a:xfrm>
          <a:prstGeom prst="rect">
            <a:avLst/>
          </a:prstGeom>
        </p:spPr>
        <p:txBody>
          <a:bodyPr wrap="square">
            <a:spAutoFit/>
          </a:bodyPr>
          <a:lstStyle/>
          <a:p>
            <a:r>
              <a:rPr lang="ru-RU" sz="3200" dirty="0" smtClean="0">
                <a:latin typeface="Times New Roman" pitchFamily="18" charset="0"/>
                <a:cs typeface="Times New Roman" pitchFamily="18" charset="0"/>
              </a:rPr>
              <a:t>По команде: </a:t>
            </a:r>
            <a:r>
              <a:rPr lang="ru-RU" sz="3200" dirty="0" smtClean="0">
                <a:solidFill>
                  <a:srgbClr val="FF0000"/>
                </a:solidFill>
                <a:latin typeface="Times New Roman" pitchFamily="18" charset="0"/>
                <a:cs typeface="Times New Roman" pitchFamily="18" charset="0"/>
              </a:rPr>
              <a:t>«Марш!» </a:t>
            </a:r>
            <a:r>
              <a:rPr lang="ru-RU" sz="3200" dirty="0" smtClean="0">
                <a:latin typeface="Times New Roman" pitchFamily="18" charset="0"/>
                <a:cs typeface="Times New Roman" pitchFamily="18" charset="0"/>
              </a:rPr>
              <a:t>ученик отталкивается от грунта впереди стоящей ногой,</a:t>
            </a:r>
          </a:p>
          <a:p>
            <a:r>
              <a:rPr lang="ru-RU" sz="3200" dirty="0" smtClean="0">
                <a:latin typeface="Times New Roman" pitchFamily="18" charset="0"/>
                <a:cs typeface="Times New Roman" pitchFamily="18" charset="0"/>
              </a:rPr>
              <a:t>маховая нога (сзади стоящая) активно выносится вперед от бедра, руки работают</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перекрестно.</a:t>
            </a:r>
            <a:endParaRPr lang="ru-RU" sz="3200" dirty="0">
              <a:latin typeface="Times New Roman" pitchFamily="18" charset="0"/>
              <a:cs typeface="Times New Roman" pitchFamily="18" charset="0"/>
            </a:endParaRPr>
          </a:p>
        </p:txBody>
      </p:sp>
      <p:pic>
        <p:nvPicPr>
          <p:cNvPr id="39939" name="Picture 3"/>
          <p:cNvPicPr>
            <a:picLocks noChangeAspect="1" noChangeArrowheads="1"/>
          </p:cNvPicPr>
          <p:nvPr/>
        </p:nvPicPr>
        <p:blipFill>
          <a:blip r:embed="rId2" cstate="print"/>
          <a:srcRect/>
          <a:stretch>
            <a:fillRect/>
          </a:stretch>
        </p:blipFill>
        <p:spPr bwMode="auto">
          <a:xfrm>
            <a:off x="142843" y="428604"/>
            <a:ext cx="3800947" cy="57864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kurs.znate.ru/pars_docs/refs/116/115352/115352_html_afff6f5.jpg"/>
          <p:cNvPicPr>
            <a:picLocks noChangeAspect="1" noChangeArrowheads="1"/>
          </p:cNvPicPr>
          <p:nvPr/>
        </p:nvPicPr>
        <p:blipFill>
          <a:blip r:embed="rId2"/>
          <a:srcRect/>
          <a:stretch>
            <a:fillRect/>
          </a:stretch>
        </p:blipFill>
        <p:spPr bwMode="auto">
          <a:xfrm>
            <a:off x="2143108" y="1571612"/>
            <a:ext cx="4643470" cy="30714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2123658"/>
          </a:xfrm>
          <a:prstGeom prst="rect">
            <a:avLst/>
          </a:prstGeom>
        </p:spPr>
        <p:txBody>
          <a:bodyPr wrap="square">
            <a:spAutoFit/>
          </a:bodyPr>
          <a:lstStyle/>
          <a:p>
            <a:r>
              <a:rPr lang="ru-RU" dirty="0" smtClean="0"/>
              <a:t> </a:t>
            </a:r>
            <a:r>
              <a:rPr lang="ru-RU" sz="3600" b="1" dirty="0" smtClean="0">
                <a:latin typeface="Times New Roman" pitchFamily="18" charset="0"/>
                <a:cs typeface="Times New Roman" pitchFamily="18" charset="0"/>
              </a:rPr>
              <a:t>СТАРТ С ОПОРОЙ НА ОДНУ РУКУ – </a:t>
            </a:r>
            <a:r>
              <a:rPr lang="ru-RU" sz="3200" dirty="0" smtClean="0">
                <a:latin typeface="Times New Roman" pitchFamily="18" charset="0"/>
                <a:cs typeface="Times New Roman" pitchFamily="18" charset="0"/>
              </a:rPr>
              <a:t>вариант высокого старта – применяется, кроме того, как упражнение, подводящее к низкому старту</a:t>
            </a:r>
            <a:endParaRPr lang="ru-RU" sz="3200" dirty="0">
              <a:latin typeface="Times New Roman" pitchFamily="18" charset="0"/>
              <a:cs typeface="Times New Roman" pitchFamily="18" charset="0"/>
            </a:endParaRPr>
          </a:p>
        </p:txBody>
      </p:sp>
      <p:pic>
        <p:nvPicPr>
          <p:cNvPr id="4" name="Рисунок 3" descr="http://www.stjag.ru/articles/32517/002.gif"/>
          <p:cNvPicPr/>
          <p:nvPr/>
        </p:nvPicPr>
        <p:blipFill>
          <a:blip r:embed="rId2" cstate="print"/>
          <a:srcRect/>
          <a:stretch>
            <a:fillRect/>
          </a:stretch>
        </p:blipFill>
        <p:spPr bwMode="auto">
          <a:xfrm>
            <a:off x="1500166" y="1643050"/>
            <a:ext cx="5992569" cy="2879105"/>
          </a:xfrm>
          <a:prstGeom prst="rect">
            <a:avLst/>
          </a:prstGeom>
          <a:noFill/>
          <a:ln w="9525">
            <a:noFill/>
            <a:miter lim="800000"/>
            <a:headEnd/>
            <a:tailEnd/>
          </a:ln>
        </p:spPr>
      </p:pic>
      <p:pic>
        <p:nvPicPr>
          <p:cNvPr id="13314" name="Picture 2" descr="15000 байт"/>
          <p:cNvPicPr>
            <a:picLocks noChangeAspect="1" noChangeArrowheads="1"/>
          </p:cNvPicPr>
          <p:nvPr/>
        </p:nvPicPr>
        <p:blipFill>
          <a:blip r:embed="rId3"/>
          <a:srcRect/>
          <a:stretch>
            <a:fillRect/>
          </a:stretch>
        </p:blipFill>
        <p:spPr bwMode="auto">
          <a:xfrm>
            <a:off x="1500166" y="4500570"/>
            <a:ext cx="6000792" cy="221457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928794" y="142852"/>
            <a:ext cx="508915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НИЗКИЙ СТАРТ</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5" name="Picture 3" descr="http://fifasoccerblog.com/files/2012/10/run_athletes_jamaican_sprinter_usain_bolt_speed-1280x720-977x550.jpg"/>
          <p:cNvPicPr>
            <a:picLocks noChangeAspect="1" noChangeArrowheads="1"/>
          </p:cNvPicPr>
          <p:nvPr/>
        </p:nvPicPr>
        <p:blipFill>
          <a:blip r:embed="rId2"/>
          <a:srcRect/>
          <a:stretch>
            <a:fillRect/>
          </a:stretch>
        </p:blipFill>
        <p:spPr bwMode="auto">
          <a:xfrm>
            <a:off x="1428727" y="1000108"/>
            <a:ext cx="6218093" cy="3500462"/>
          </a:xfrm>
          <a:prstGeom prst="rect">
            <a:avLst/>
          </a:prstGeom>
          <a:noFill/>
        </p:spPr>
      </p:pic>
      <p:sp>
        <p:nvSpPr>
          <p:cNvPr id="4" name="Прямоугольник 3"/>
          <p:cNvSpPr/>
          <p:nvPr/>
        </p:nvSpPr>
        <p:spPr>
          <a:xfrm>
            <a:off x="0" y="5072074"/>
            <a:ext cx="9144000" cy="954107"/>
          </a:xfrm>
          <a:prstGeom prst="rect">
            <a:avLst/>
          </a:prstGeom>
        </p:spPr>
        <p:txBody>
          <a:bodyPr wrap="square">
            <a:spAutoFit/>
          </a:bodyPr>
          <a:lstStyle/>
          <a:p>
            <a:pPr algn="ctr"/>
            <a:r>
              <a:rPr lang="ru-RU" sz="2800" b="1" dirty="0">
                <a:latin typeface="Times New Roman" pitchFamily="18" charset="0"/>
                <a:cs typeface="Times New Roman" pitchFamily="18" charset="0"/>
              </a:rPr>
              <a:t>Низкий старт – наиболее распространенный способ начала спринтерского бега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3108543"/>
          </a:xfrm>
          <a:prstGeom prst="rect">
            <a:avLst/>
          </a:prstGeom>
        </p:spPr>
        <p:txBody>
          <a:bodyPr wrap="square">
            <a:spAutoFit/>
          </a:bodyPr>
          <a:lstStyle/>
          <a:p>
            <a:r>
              <a:rPr lang="ru-RU" sz="2800" b="1" dirty="0" smtClean="0">
                <a:latin typeface="Times New Roman" pitchFamily="18" charset="0"/>
                <a:cs typeface="Times New Roman" pitchFamily="18" charset="0"/>
              </a:rPr>
              <a:t>Низкий старт позволяет быстро начать бег и на небольшом отрезке дистанции 20-25 метров достигнуть максимальной скорости. При низком старте ОЦМТ (</a:t>
            </a:r>
            <a:r>
              <a:rPr lang="ru-RU" sz="2400" dirty="0" smtClean="0">
                <a:latin typeface="Times New Roman" pitchFamily="18" charset="0"/>
                <a:cs typeface="Times New Roman" pitchFamily="18" charset="0"/>
              </a:rPr>
              <a:t>общий центр массы тела; относительный центр массы тела</a:t>
            </a:r>
            <a:r>
              <a:rPr lang="ru-RU" sz="24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бегуна</a:t>
            </a:r>
            <a:r>
              <a:rPr lang="ru-RU" sz="24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сразу оказывается далеко впереди опоры – как только спортсмен отделит руки от дорожки.</a:t>
            </a:r>
          </a:p>
          <a:p>
            <a:endParaRPr lang="ru-RU" sz="2800" b="1" dirty="0">
              <a:latin typeface="Times New Roman" pitchFamily="18" charset="0"/>
              <a:cs typeface="Times New Roman" pitchFamily="18" charset="0"/>
            </a:endParaRPr>
          </a:p>
        </p:txBody>
      </p:sp>
      <p:pic>
        <p:nvPicPr>
          <p:cNvPr id="48130" name="Picture 2" descr="http://a3.tcdn.ru/assets/att/06/e0/5808815_20502_8069425_tumblr_lyw8gjfzjD1r7a8rco1_500.jpg"/>
          <p:cNvPicPr>
            <a:picLocks noChangeAspect="1" noChangeArrowheads="1"/>
          </p:cNvPicPr>
          <p:nvPr/>
        </p:nvPicPr>
        <p:blipFill>
          <a:blip r:embed="rId2"/>
          <a:srcRect/>
          <a:stretch>
            <a:fillRect/>
          </a:stretch>
        </p:blipFill>
        <p:spPr bwMode="auto">
          <a:xfrm>
            <a:off x="1928794" y="3214686"/>
            <a:ext cx="4762500" cy="2981326"/>
          </a:xfrm>
          <a:prstGeom prst="rect">
            <a:avLst/>
          </a:prstGeom>
          <a:noFill/>
        </p:spPr>
      </p:pic>
    </p:spTree>
  </p:cSld>
  <p:clrMapOvr>
    <a:masterClrMapping/>
  </p:clrMapOvr>
</p:sld>
</file>

<file path=ppt/theme/theme1.xml><?xml version="1.0" encoding="utf-8"?>
<a:theme xmlns:a="http://schemas.openxmlformats.org/drawingml/2006/main" name="Соревнование">
  <a:themeElements>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865313</Template>
  <TotalTime>207</TotalTime>
  <Words>699</Words>
  <Application>Microsoft Office PowerPoint</Application>
  <PresentationFormat>Экран (4:3)</PresentationFormat>
  <Paragraphs>49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Соревнование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Syrax</dc:creator>
  <cp:lastModifiedBy>Syrax</cp:lastModifiedBy>
  <cp:revision>25</cp:revision>
  <dcterms:created xsi:type="dcterms:W3CDTF">2015-08-13T06:36:46Z</dcterms:created>
  <dcterms:modified xsi:type="dcterms:W3CDTF">2015-08-13T10:34:19Z</dcterms:modified>
</cp:coreProperties>
</file>